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Lst>
  <p:notesMasterIdLst>
    <p:notesMasterId r:id="rId61"/>
  </p:notesMasterIdLst>
  <p:handoutMasterIdLst>
    <p:handoutMasterId r:id="rId62"/>
  </p:handoutMasterIdLst>
  <p:sldIdLst>
    <p:sldId id="1919" r:id="rId6"/>
    <p:sldId id="1920" r:id="rId7"/>
    <p:sldId id="2182" r:id="rId9"/>
    <p:sldId id="10387" r:id="rId11"/>
    <p:sldId id="10566" r:id="rId12"/>
    <p:sldId id="10567" r:id="rId13"/>
    <p:sldId id="10240" r:id="rId14"/>
    <p:sldId id="10817" r:id="rId15"/>
    <p:sldId id="2199" r:id="rId16"/>
    <p:sldId id="10828" r:id="rId17"/>
    <p:sldId id="1813" r:id="rId18"/>
    <p:sldId id="1811" r:id="rId19"/>
    <p:sldId id="1812" r:id="rId20"/>
    <p:sldId id="10830" r:id="rId21"/>
    <p:sldId id="1816" r:id="rId22"/>
    <p:sldId id="1825" r:id="rId23"/>
    <p:sldId id="1826" r:id="rId24"/>
    <p:sldId id="10819" r:id="rId25"/>
    <p:sldId id="267" r:id="rId26"/>
    <p:sldId id="2178" r:id="rId27"/>
    <p:sldId id="10820" r:id="rId29"/>
    <p:sldId id="2222" r:id="rId30"/>
    <p:sldId id="1865" r:id="rId31"/>
    <p:sldId id="2214" r:id="rId32"/>
    <p:sldId id="2215" r:id="rId33"/>
    <p:sldId id="8529" r:id="rId34"/>
    <p:sldId id="8530" r:id="rId35"/>
    <p:sldId id="10822" r:id="rId36"/>
    <p:sldId id="10821" r:id="rId37"/>
    <p:sldId id="1819" r:id="rId38"/>
    <p:sldId id="2198" r:id="rId39"/>
    <p:sldId id="2230" r:id="rId42"/>
    <p:sldId id="1830" r:id="rId43"/>
    <p:sldId id="10832" r:id="rId44"/>
    <p:sldId id="256" r:id="rId45"/>
    <p:sldId id="10833" r:id="rId46"/>
    <p:sldId id="1532"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9 Breakout Template—White" id="{4B1BBE2A-6D55-4595-AFBA-0E30BE368C15}">
          <p14:sldIdLst>
            <p14:sldId id="1919"/>
            <p14:sldId id="1920"/>
            <p14:sldId id="10818"/>
          </p14:sldIdLst>
        </p14:section>
        <p14:section name="Power platform overview" id="{C201A313-9E21-4DA0-9ED0-174B1EFC7749}">
          <p14:sldIdLst>
            <p14:sldId id="2182"/>
            <p14:sldId id="10556"/>
            <p14:sldId id="10387"/>
            <p14:sldId id="10566"/>
            <p14:sldId id="10567"/>
            <p14:sldId id="10240"/>
            <p14:sldId id="10817"/>
            <p14:sldId id="2199"/>
            <p14:sldId id="10828"/>
          </p14:sldIdLst>
        </p14:section>
        <p14:section name="Power Query Overview" id="{E17823E5-CB79-4E06-A02E-C2C053FA6EA2}">
          <p14:sldIdLst>
            <p14:sldId id="1813"/>
            <p14:sldId id="1811"/>
            <p14:sldId id="1812"/>
            <p14:sldId id="10830"/>
            <p14:sldId id="1816"/>
            <p14:sldId id="1825"/>
            <p14:sldId id="1826"/>
          </p14:sldIdLst>
        </p14:section>
        <p14:section name="PowerApps Connectors" id="{E12F10CF-D7EB-40F9-A853-10E5A3145C7E}">
          <p14:sldIdLst>
            <p14:sldId id="10819"/>
            <p14:sldId id="267"/>
            <p14:sldId id="2178"/>
            <p14:sldId id="273"/>
            <p14:sldId id="10820"/>
            <p14:sldId id="2222"/>
            <p14:sldId id="1865"/>
            <p14:sldId id="2214"/>
            <p14:sldId id="2215"/>
            <p14:sldId id="8529"/>
            <p14:sldId id="8530"/>
            <p14:sldId id="10822"/>
            <p14:sldId id="10821"/>
          </p14:sldIdLst>
        </p14:section>
        <p14:section name="Certification" id="{94647A9F-8BCD-400B-A376-D9ED1A5787FA}">
          <p14:sldIdLst>
            <p14:sldId id="1819"/>
            <p14:sldId id="2198"/>
            <p14:sldId id="10831"/>
            <p14:sldId id="1823"/>
          </p14:sldIdLst>
        </p14:section>
        <p14:section name="WrapUp" id="{7026C77B-65F1-4A3E-97AF-6CDC994F962B}">
          <p14:sldIdLst>
            <p14:sldId id="2230"/>
            <p14:sldId id="1830"/>
            <p14:sldId id="10832"/>
            <p14:sldId id="256"/>
            <p14:sldId id="10833"/>
            <p14:sldId id="1532"/>
          </p14:sldIdLst>
        </p14:section>
        <p14:section name="Backup and Others" id="{4EFA1B13-4767-4D77-A5EE-97D29D2D1299}">
          <p14:sldIdLst>
            <p14:sldId id="419"/>
            <p14:sldId id="351"/>
            <p14:sldId id="404"/>
            <p14:sldId id="401"/>
            <p14:sldId id="402"/>
            <p14:sldId id="403"/>
            <p14:sldId id="348"/>
            <p14:sldId id="417"/>
          </p14:sldIdLst>
        </p14:section>
        <p14:section name="M Language" id="{7A072E92-8A98-498C-AB40-D1E7657F2EC9}">
          <p14:sldIdLst>
            <p14:sldId id="1932"/>
          </p14:sldIdLst>
        </p14:section>
        <p14:section name="Others" id="{1061EE87-286A-42A7-8754-6C7F2BA9DD87}">
          <p14:sldIdLst>
            <p14:sldId id="10827"/>
            <p14:sldId id="10823"/>
            <p14:sldId id="10824"/>
            <p14:sldId id="10825"/>
          </p14:sldIdLst>
        </p14:section>
        <p14:section name="Default Section" id="{E579DACA-41EF-48A0-9A90-3D382A760D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81" autoAdjust="0"/>
    <p:restoredTop sz="92065" autoAdjust="0"/>
  </p:normalViewPr>
  <p:slideViewPr>
    <p:cSldViewPr snapToGrid="0">
      <p:cViewPr varScale="1">
        <p:scale>
          <a:sx n="98" d="100"/>
          <a:sy n="98" d="100"/>
        </p:scale>
        <p:origin x="72" y="9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0" d="100"/>
        <a:sy n="70"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1.xml" Id="rId26" /><Relationship Type="http://schemas.openxmlformats.org/officeDocument/2006/relationships/slide" Target="slides/slide16.xml" Id="rId21" /><Relationship Type="http://schemas.openxmlformats.org/officeDocument/2006/relationships/slide" Target="slides/slide29.xml" Id="rId34" /><Relationship Type="http://schemas.openxmlformats.org/officeDocument/2006/relationships/slide" Target="slides/slide37.xml" Id="rId42" /><Relationship Type="http://schemas.openxmlformats.org/officeDocument/2006/relationships/slide" Target="slides/slide42.xml" Id="rId47" /><Relationship Type="http://schemas.openxmlformats.org/officeDocument/2006/relationships/slide" Target="slides/slide2.xml" Id="rId7" /><Relationship Type="http://schemas.openxmlformats.org/officeDocument/2006/relationships/customXml" Target="../customXml/item2.xml" Id="rId2" /><Relationship Type="http://schemas.openxmlformats.org/officeDocument/2006/relationships/slide" Target="slides/slide11.xml" Id="rId16" /><Relationship Type="http://schemas.openxmlformats.org/officeDocument/2006/relationships/slide" Target="slides/slide24.xml" Id="rId29" /><Relationship Type="http://schemas.openxmlformats.org/officeDocument/2006/relationships/slide" Target="slides/slide6.xml" Id="rId11" /><Relationship Type="http://schemas.openxmlformats.org/officeDocument/2006/relationships/slide" Target="slides/slide19.xml" Id="rId24" /><Relationship Type="http://schemas.openxmlformats.org/officeDocument/2006/relationships/slide" Target="slides/slide27.xml" Id="rId32" /><Relationship Type="http://schemas.openxmlformats.org/officeDocument/2006/relationships/slide" Target="slides/slide32.xml" Id="rId37" /><Relationship Type="http://schemas.openxmlformats.org/officeDocument/2006/relationships/slide" Target="slides/slide40.xml" Id="rId45" /><Relationship Type="http://schemas.openxmlformats.org/officeDocument/2006/relationships/theme" Target="theme/theme1.xml" Id="rId66" /><Relationship Type="http://schemas.openxmlformats.org/officeDocument/2006/relationships/slideMaster" Target="slideMasters/slideMaster2.xml" Id="rId5" /><Relationship Type="http://schemas.openxmlformats.org/officeDocument/2006/relationships/notesMaster" Target="notesMasters/notesMaster1.xml" Id="rId61" /><Relationship Type="http://schemas.openxmlformats.org/officeDocument/2006/relationships/slide" Target="slides/slide14.xml" Id="rId19" /><Relationship Type="http://schemas.openxmlformats.org/officeDocument/2006/relationships/slide" Target="slides/slide9.xml" Id="rId14" /><Relationship Type="http://schemas.openxmlformats.org/officeDocument/2006/relationships/slide" Target="slides/slide17.xml" Id="rId22" /><Relationship Type="http://schemas.openxmlformats.org/officeDocument/2006/relationships/slide" Target="slides/slide22.xml" Id="rId27" /><Relationship Type="http://schemas.openxmlformats.org/officeDocument/2006/relationships/slide" Target="slides/slide25.xml" Id="rId30" /><Relationship Type="http://schemas.openxmlformats.org/officeDocument/2006/relationships/slide" Target="slides/slide30.xml" Id="rId35" /><Relationship Type="http://schemas.openxmlformats.org/officeDocument/2006/relationships/slide" Target="slides/slide38.xml" Id="rId43" /><Relationship Type="http://schemas.openxmlformats.org/officeDocument/2006/relationships/presProps" Target="presProps.xml" Id="rId64" /><Relationship Type="http://schemas.openxmlformats.org/officeDocument/2006/relationships/customXml" Target="../customXml/item3.xml" Id="rId3" /><Relationship Type="http://schemas.openxmlformats.org/officeDocument/2006/relationships/slide" Target="slides/slide7.xml" Id="rId12" /><Relationship Type="http://schemas.openxmlformats.org/officeDocument/2006/relationships/slide" Target="slides/slide12.xml" Id="rId17" /><Relationship Type="http://schemas.openxmlformats.org/officeDocument/2006/relationships/slide" Target="slides/slide20.xml" Id="rId25" /><Relationship Type="http://schemas.openxmlformats.org/officeDocument/2006/relationships/slide" Target="slides/slide28.xml" Id="rId33" /><Relationship Type="http://schemas.openxmlformats.org/officeDocument/2006/relationships/slide" Target="slides/slide33.xml" Id="rId38" /><Relationship Type="http://schemas.openxmlformats.org/officeDocument/2006/relationships/slide" Target="slides/slide41.xml" Id="rId46" /><Relationship Type="http://schemas.openxmlformats.org/officeDocument/2006/relationships/tableStyles" Target="tableStyles.xml" Id="rId67" /><Relationship Type="http://schemas.openxmlformats.org/officeDocument/2006/relationships/slide" Target="slides/slide15.xml" Id="rId20" /><Relationship Type="http://schemas.openxmlformats.org/officeDocument/2006/relationships/handoutMaster" Target="handoutMasters/handoutMaster1.xml" Id="rId62" /><Relationship Type="http://schemas.openxmlformats.org/officeDocument/2006/relationships/customXml" Target="../customXml/item1.xml" Id="rId1" /><Relationship Type="http://schemas.openxmlformats.org/officeDocument/2006/relationships/slide" Target="slides/slide1.xml" Id="rId6" /><Relationship Type="http://schemas.openxmlformats.org/officeDocument/2006/relationships/slide" Target="slides/slide10.xml" Id="rId15" /><Relationship Type="http://schemas.openxmlformats.org/officeDocument/2006/relationships/slide" Target="slides/slide18.xml" Id="rId23" /><Relationship Type="http://schemas.openxmlformats.org/officeDocument/2006/relationships/slide" Target="slides/slide31.xml" Id="rId36" /><Relationship Type="http://schemas.openxmlformats.org/officeDocument/2006/relationships/slide" Target="slides/slide26.xml" Id="rId31" /><Relationship Type="http://schemas.openxmlformats.org/officeDocument/2006/relationships/slide" Target="slides/slide39.xml" Id="rId44" /><Relationship Type="http://schemas.openxmlformats.org/officeDocument/2006/relationships/viewProps" Target="viewProps.xml" Id="rId65" /><Relationship Type="http://schemas.openxmlformats.org/officeDocument/2006/relationships/slideMaster" Target="slideMasters/slideMaster1.xml" Id="rId4" /><Relationship Type="http://schemas.openxmlformats.org/officeDocument/2006/relationships/slide" Target="slides/slide4.xml" Id="rId9" /><Relationship Type="http://schemas.openxmlformats.org/officeDocument/2006/relationships/slide" Target="slides/slide8.xml" Id="rId13" /><Relationship Type="http://schemas.openxmlformats.org/officeDocument/2006/relationships/slide" Target="slides/slide13.xml" Id="rId18" /><Relationship Type="http://schemas.openxmlformats.org/officeDocument/2006/relationships/slide" Target="slides/slide34.xml" Id="rId39"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5/5/2019 5:41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5/5/2019 5:38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84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4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670961"/>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5/5/2019 5:53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64785993"/>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5/5/2019 5:41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B3061D49-E4BA-470A-B287-7360AF986E08}"/>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6B560BC5-CA04-408F-9108-9FC586A5C3D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0C9C3D39-EEEF-4591-B5B0-0196D21F73C1}"/>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2556466"/>
      </p:ext>
    </p:extLst>
  </p:cSld>
  <p:clrMapOvr>
    <a:masterClrMapping/>
  </p:clrMapOvr>
</p:notes>
</file>

<file path=ppt/notesSlides/notesSlide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BEEACD4-5B7E-44D4-86CD-0C4F77172B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4667929"/>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916775"/>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5/5/2019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5/5/2019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4576153"/>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5/5/2019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8424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98589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142672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3572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668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9966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_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820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58870"/>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204300"/>
            <a:ext cx="10972800" cy="553998"/>
          </a:xfrm>
        </p:spPr>
        <p:txBody>
          <a:bodyPr/>
          <a:lstStyle/>
          <a:p>
            <a:r>
              <a:rPr lang="en-US"/>
              <a:t>Click to edit Master title style</a:t>
            </a:r>
          </a:p>
        </p:txBody>
      </p:sp>
    </p:spTree>
    <p:extLst>
      <p:ext uri="{BB962C8B-B14F-4D97-AF65-F5344CB8AC3E}">
        <p14:creationId xmlns:p14="http://schemas.microsoft.com/office/powerpoint/2010/main" val="6217827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3998"/>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0744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39157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3119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1.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882" r:id="rId32"/>
    <p:sldLayoutId id="2147484883" r:id="rId33"/>
    <p:sldLayoutId id="2147484884" r:id="rId34"/>
    <p:sldLayoutId id="2147484885" r:id="rId35"/>
    <p:sldLayoutId id="2147484886" r:id="rId36"/>
    <p:sldLayoutId id="214748488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sv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2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2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Microsoft/PowerPlatformConnectors"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62.sv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hyperlink" Target="mailto:sameerch@microsoft.com" TargetMode="External"/><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hyperlink" Target="https://docs.microsoft.com/power-query" TargetMode="External"/><Relationship Id="rId21" Type="http://schemas.openxmlformats.org/officeDocument/2006/relationships/image" Target="../media/image101.png"/><Relationship Id="rId7" Type="http://schemas.openxmlformats.org/officeDocument/2006/relationships/hyperlink" Target="https://docs.microsoft.com/en-us/power-query/connectorcertification" TargetMode="External"/><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hyperlink" Target="https://docs.microsoft.com/connectors" TargetMode="Externa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hyperlink" Target="https://docs.microsoft.com/en-us/connectors/custom-connectors/submit-certification" TargetMode="External"/><Relationship Id="rId11" Type="http://schemas.openxmlformats.org/officeDocument/2006/relationships/image" Target="../media/image91.png"/><Relationship Id="rId5" Type="http://schemas.openxmlformats.org/officeDocument/2006/relationships/hyperlink" Target="https://github.com/Microsoft/PowerPlatformConnectors" TargetMode="External"/><Relationship Id="rId15" Type="http://schemas.openxmlformats.org/officeDocument/2006/relationships/image" Target="../media/image95.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hyperlink" Target="https://aka.ms/dataconnectors" TargetMode="External"/><Relationship Id="rId9" Type="http://schemas.openxmlformats.org/officeDocument/2006/relationships/hyperlink" Target="mailto:gepopell@microsoft.com" TargetMode="External"/><Relationship Id="rId1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hyperlink" Target="https://mybuild.microsoft.com/" TargetMode="External"/><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jpeg"/><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jpeg"/><Relationship Id="rId5" Type="http://schemas.openxmlformats.org/officeDocument/2006/relationships/image" Target="../media/image23.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5.tiff"/><Relationship Id="rId12" Type="http://schemas.openxmlformats.org/officeDocument/2006/relationships/image" Target="../media/image39.png"/><Relationship Id="rId2" Type="http://schemas.openxmlformats.org/officeDocument/2006/relationships/image" Target="../media/image30.png"/><Relationship Id="rId16" Type="http://schemas.openxmlformats.org/officeDocument/2006/relationships/image" Target="../media/image15.png"/><Relationship Id="rId1" Type="http://schemas.openxmlformats.org/officeDocument/2006/relationships/slideLayout" Target="../slideLayouts/slideLayout26.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20.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47.png"/><Relationship Id="rId11" Type="http://schemas.openxmlformats.org/officeDocument/2006/relationships/image" Target="../media/image15.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jp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2.jpeg"/><Relationship Id="rId1" Type="http://schemas.openxmlformats.org/officeDocument/2006/relationships/slideLayout" Target="../slideLayouts/slideLayout32.xml"/></Relationships>
</file>

<file path=ppt/slides/slide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82740"/>
      </p:ext>
    </p:extLst>
  </p:cSld>
  <p:clrMapOvr>
    <a:masterClrMapping/>
  </p:clrMapOvr>
  <p:transition>
    <p:fade/>
  </p:transition>
</p:sld>
</file>

<file path=ppt/slides/slide10.xml><?xml version="1.0" encoding="utf-8"?>
<p:sld xmlns:a16="http://schemas.microsoft.com/office/drawing/2014/main" xmlns:a14="http://schemas.microsoft.com/office/drawing/2010/main" xmlns:asvg="http://schemas.microsoft.com/office/drawing/2016/SVG/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F83281D3-5B10-480D-95E2-4FB432693083}"/>
              </a:ext>
            </a:extLst>
          </p:cNvPr>
          <p:cNvPicPr>
            <a:picLocks noChangeAspect="1"/>
          </p:cNvPicPr>
          <p:nvPr/>
        </p:nvPicPr>
        <p:blipFill>
          <a:blip r:embed="rId3"/>
          <a:stretch>
            <a:fillRect/>
          </a:stretch>
        </p:blipFill>
        <p:spPr>
          <a:xfrm>
            <a:off x="5513304" y="1252162"/>
            <a:ext cx="4160031" cy="2146552"/>
          </a:xfrm>
          <a:prstGeom prst="rect">
            <a:avLst/>
          </a:prstGeom>
        </p:spPr>
      </p:pic>
      <p:pic>
        <p:nvPicPr>
          <p:cNvPr id="4" name="Picture 3">
            <a:extLst>
              <a:ext uri="{FF2B5EF4-FFF2-40B4-BE49-F238E27FC236}">
                <a16:creationId xmlns:a16="http://schemas.microsoft.com/office/drawing/2014/main" id="{9A3455A6-DC34-47B6-AE90-00CB7AA5E6FD}"/>
              </a:ext>
            </a:extLst>
          </p:cNvPr>
          <p:cNvPicPr>
            <a:picLocks noChangeAspect="1"/>
          </p:cNvPicPr>
          <p:nvPr/>
        </p:nvPicPr>
        <p:blipFill>
          <a:blip r:embed="rId4"/>
          <a:stretch>
            <a:fillRect/>
          </a:stretch>
        </p:blipFill>
        <p:spPr>
          <a:xfrm>
            <a:off x="7444864" y="2601894"/>
            <a:ext cx="4391620" cy="2470286"/>
          </a:xfrm>
          <a:prstGeom prst="rect">
            <a:avLst/>
          </a:prstGeom>
        </p:spPr>
      </p:pic>
      <p:sp>
        <p:nvSpPr>
          <p:cNvPr id="7" name="Title 11">
            <a:extLst>
              <a:ext uri="{FF2B5EF4-FFF2-40B4-BE49-F238E27FC236}">
                <a16:creationId xmlns:a16="http://schemas.microsoft.com/office/drawing/2014/main" id="{DF9845BF-8D6A-4DA7-8935-9FC32FF28716}"/>
              </a:ext>
            </a:extLst>
          </p:cNvPr>
          <p:cNvSpPr txBox="1">
            <a:spLocks/>
          </p:cNvSpPr>
          <p:nvPr/>
        </p:nvSpPr>
        <p:spPr>
          <a:xfrm>
            <a:off x="568820" y="110594"/>
            <a:ext cx="10617043" cy="1326320"/>
          </a:xfrm>
          <a:prstGeom prst="rect">
            <a:avLst/>
          </a:prstGeom>
        </p:spPr>
        <p:txBody>
          <a:bodyPr>
            <a:normAutofit/>
          </a:bodyPr>
          <a:lst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07"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0078D7"/>
              </a:solidFill>
              <a:effectLst/>
              <a:uLnTx/>
              <a:uFillTx/>
              <a:latin typeface="Segoe UI Light"/>
              <a:ea typeface="+mn-ea"/>
              <a:cs typeface="Segoe UI" pitchFamily="34" charset="0"/>
            </a:endParaRPr>
          </a:p>
        </p:txBody>
      </p:sp>
      <p:grpSp>
        <p:nvGrpSpPr>
          <p:cNvPr id="2" name="Group 1">
            <a:extLst>
              <a:ext uri="{FF2B5EF4-FFF2-40B4-BE49-F238E27FC236}">
                <a16:creationId xmlns:a16="http://schemas.microsoft.com/office/drawing/2014/main" id="{C028F966-D79B-4A90-BE9B-9F64569183EC}"/>
              </a:ext>
            </a:extLst>
          </p:cNvPr>
          <p:cNvGrpSpPr/>
          <p:nvPr/>
        </p:nvGrpSpPr>
        <p:grpSpPr>
          <a:xfrm>
            <a:off x="484675" y="2190949"/>
            <a:ext cx="5065286" cy="3479723"/>
            <a:chOff x="484675" y="2190949"/>
            <a:chExt cx="5065286" cy="3479723"/>
          </a:xfrm>
        </p:grpSpPr>
        <p:grpSp>
          <p:nvGrpSpPr>
            <p:cNvPr id="31" name="Group 30">
              <a:extLst>
                <a:ext uri="{FF2B5EF4-FFF2-40B4-BE49-F238E27FC236}">
                  <a16:creationId xmlns:a16="http://schemas.microsoft.com/office/drawing/2014/main" id="{4EFE206C-EFEB-4BC1-9720-125731583228}"/>
                </a:ext>
              </a:extLst>
            </p:cNvPr>
            <p:cNvGrpSpPr/>
            <p:nvPr/>
          </p:nvGrpSpPr>
          <p:grpSpPr>
            <a:xfrm rot="1800000">
              <a:off x="1804209" y="2429546"/>
              <a:ext cx="2130153" cy="2395286"/>
              <a:chOff x="4213476" y="986996"/>
              <a:chExt cx="4151066" cy="4667737"/>
            </a:xfrm>
          </p:grpSpPr>
          <p:sp>
            <p:nvSpPr>
              <p:cNvPr id="32" name="Oval 31">
                <a:extLst>
                  <a:ext uri="{FF2B5EF4-FFF2-40B4-BE49-F238E27FC236}">
                    <a16:creationId xmlns:a16="http://schemas.microsoft.com/office/drawing/2014/main" id="{AD49E4C9-6825-4649-8574-22FBB0981C73}"/>
                  </a:ext>
                </a:extLst>
              </p:cNvPr>
              <p:cNvSpPr/>
              <p:nvPr/>
            </p:nvSpPr>
            <p:spPr bwMode="auto">
              <a:xfrm>
                <a:off x="4213476" y="1256161"/>
                <a:ext cx="4151066" cy="4151066"/>
              </a:xfrm>
              <a:prstGeom prst="ellipse">
                <a:avLst/>
              </a:prstGeom>
              <a:solidFill>
                <a:schemeClr val="bg1">
                  <a:lumMod val="95000"/>
                </a:schemeClr>
              </a:solidFill>
              <a:ln w="9525"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C005C"/>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E5BAB4DE-F4DF-4377-AF37-6E77005F4267}"/>
                  </a:ext>
                </a:extLst>
              </p:cNvPr>
              <p:cNvGrpSpPr/>
              <p:nvPr/>
            </p:nvGrpSpPr>
            <p:grpSpPr>
              <a:xfrm>
                <a:off x="6061258" y="5159720"/>
                <a:ext cx="495013" cy="495013"/>
                <a:chOff x="4888358" y="3429000"/>
                <a:chExt cx="658862" cy="658862"/>
              </a:xfrm>
            </p:grpSpPr>
            <p:sp>
              <p:nvSpPr>
                <p:cNvPr id="47" name="Oval 46">
                  <a:extLst>
                    <a:ext uri="{FF2B5EF4-FFF2-40B4-BE49-F238E27FC236}">
                      <a16:creationId xmlns:a16="http://schemas.microsoft.com/office/drawing/2014/main" id="{5ED04A29-B60D-40D7-9C0C-A4DCD364779C}"/>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 name="Picture 47" descr="A close up of a sign&#10;&#10;Description automatically generated">
                  <a:extLst>
                    <a:ext uri="{FF2B5EF4-FFF2-40B4-BE49-F238E27FC236}">
                      <a16:creationId xmlns:a16="http://schemas.microsoft.com/office/drawing/2014/main" id="{757393C3-7634-4982-A544-14DC90FC3893}"/>
                    </a:ext>
                  </a:extLst>
                </p:cNvPr>
                <p:cNvPicPr>
                  <a:picLocks noChangeAspect="1"/>
                </p:cNvPicPr>
                <p:nvPr/>
              </p:nvPicPr>
              <p:blipFill rotWithShape="1">
                <a:blip r:embed="rId5"/>
                <a:srcRect l="18418" t="8970" r="18029" b="9119"/>
                <a:stretch/>
              </p:blipFill>
              <p:spPr>
                <a:xfrm>
                  <a:off x="5008425" y="3556048"/>
                  <a:ext cx="418728" cy="404765"/>
                </a:xfrm>
                <a:prstGeom prst="rect">
                  <a:avLst/>
                </a:prstGeom>
              </p:spPr>
            </p:pic>
          </p:grpSp>
          <p:pic>
            <p:nvPicPr>
              <p:cNvPr id="34" name="Picture 33" descr="A close up of a logo&#10;&#10;Description automatically generated">
                <a:extLst>
                  <a:ext uri="{FF2B5EF4-FFF2-40B4-BE49-F238E27FC236}">
                    <a16:creationId xmlns:a16="http://schemas.microsoft.com/office/drawing/2014/main" id="{31673A3E-63E6-4D3C-B20C-B485D52842F4}"/>
                  </a:ext>
                </a:extLst>
              </p:cNvPr>
              <p:cNvPicPr>
                <a:picLocks noChangeAspect="1"/>
              </p:cNvPicPr>
              <p:nvPr/>
            </p:nvPicPr>
            <p:blipFill>
              <a:blip r:embed="rId6"/>
              <a:stretch>
                <a:fillRect/>
              </a:stretch>
            </p:blipFill>
            <p:spPr>
              <a:xfrm>
                <a:off x="4367276" y="1836129"/>
                <a:ext cx="493740" cy="493740"/>
              </a:xfrm>
              <a:prstGeom prst="rect">
                <a:avLst/>
              </a:prstGeom>
              <a:effectLst>
                <a:outerShdw blurRad="177800" dist="177800" dir="5400000" algn="t" rotWithShape="0">
                  <a:prstClr val="black">
                    <a:alpha val="10000"/>
                  </a:prstClr>
                </a:outerShdw>
              </a:effectLst>
            </p:spPr>
          </p:pic>
          <p:grpSp>
            <p:nvGrpSpPr>
              <p:cNvPr id="35" name="Group 34">
                <a:extLst>
                  <a:ext uri="{FF2B5EF4-FFF2-40B4-BE49-F238E27FC236}">
                    <a16:creationId xmlns:a16="http://schemas.microsoft.com/office/drawing/2014/main" id="{605A2124-339E-4C98-A4F5-51721F0863BC}"/>
                  </a:ext>
                </a:extLst>
              </p:cNvPr>
              <p:cNvGrpSpPr/>
              <p:nvPr/>
            </p:nvGrpSpPr>
            <p:grpSpPr>
              <a:xfrm>
                <a:off x="7715404" y="1903685"/>
                <a:ext cx="495014" cy="495014"/>
                <a:chOff x="9214167" y="1656944"/>
                <a:chExt cx="996936" cy="996936"/>
              </a:xfrm>
              <a:effectLst>
                <a:outerShdw blurRad="177800" dist="177800" dir="5400000" algn="t" rotWithShape="0">
                  <a:prstClr val="black">
                    <a:alpha val="10000"/>
                  </a:prstClr>
                </a:outerShdw>
              </a:effectLst>
            </p:grpSpPr>
            <p:sp>
              <p:nvSpPr>
                <p:cNvPr id="45" name="Oval 44">
                  <a:extLst>
                    <a:ext uri="{FF2B5EF4-FFF2-40B4-BE49-F238E27FC236}">
                      <a16:creationId xmlns:a16="http://schemas.microsoft.com/office/drawing/2014/main" id="{CAB7941D-798E-4EEC-AEAD-A2320FE2ED98}"/>
                    </a:ext>
                  </a:extLst>
                </p:cNvPr>
                <p:cNvSpPr/>
                <p:nvPr/>
              </p:nvSpPr>
              <p:spPr bwMode="auto">
                <a:xfrm>
                  <a:off x="9214167" y="1656944"/>
                  <a:ext cx="996936" cy="99693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ADE75F9B-BB8D-48F6-8F74-717D74D910C3}"/>
                    </a:ext>
                  </a:extLst>
                </p:cNvPr>
                <p:cNvPicPr>
                  <a:picLocks noChangeAspect="1"/>
                </p:cNvPicPr>
                <p:nvPr/>
              </p:nvPicPr>
              <p:blipFill rotWithShape="1">
                <a:blip r:embed="rId7">
                  <a:alphaModFix amt="97000"/>
                  <a:extLst>
                    <a:ext uri="{BEBA8EAE-BF5A-486C-A8C5-ECC9F3942E4B}">
                      <a14:imgProps xmlns:a14="http://schemas.microsoft.com/office/drawing/2010/main">
                        <a14:imgLayer r:embed="rId8">
                          <a14:imgEffect>
                            <a14:saturation sat="66000"/>
                          </a14:imgEffect>
                        </a14:imgLayer>
                      </a14:imgProps>
                    </a:ext>
                  </a:extLst>
                </a:blip>
                <a:srcRect l="12876" t="13975" r="11167" b="6950"/>
                <a:stretch/>
              </p:blipFill>
              <p:spPr>
                <a:xfrm>
                  <a:off x="9366234" y="1793805"/>
                  <a:ext cx="685591" cy="721234"/>
                </a:xfrm>
                <a:prstGeom prst="rect">
                  <a:avLst/>
                </a:prstGeom>
                <a:ln>
                  <a:noFill/>
                </a:ln>
              </p:spPr>
            </p:pic>
          </p:grpSp>
          <p:grpSp>
            <p:nvGrpSpPr>
              <p:cNvPr id="36" name="Group 35">
                <a:extLst>
                  <a:ext uri="{FF2B5EF4-FFF2-40B4-BE49-F238E27FC236}">
                    <a16:creationId xmlns:a16="http://schemas.microsoft.com/office/drawing/2014/main" id="{38B97A23-637E-4985-850E-4134AB746FBB}"/>
                  </a:ext>
                </a:extLst>
              </p:cNvPr>
              <p:cNvGrpSpPr/>
              <p:nvPr/>
            </p:nvGrpSpPr>
            <p:grpSpPr>
              <a:xfrm>
                <a:off x="4234861" y="4146897"/>
                <a:ext cx="495013" cy="495013"/>
                <a:chOff x="4888358" y="3429000"/>
                <a:chExt cx="658862" cy="658862"/>
              </a:xfrm>
            </p:grpSpPr>
            <p:sp>
              <p:nvSpPr>
                <p:cNvPr id="43" name="Oval 42">
                  <a:extLst>
                    <a:ext uri="{FF2B5EF4-FFF2-40B4-BE49-F238E27FC236}">
                      <a16:creationId xmlns:a16="http://schemas.microsoft.com/office/drawing/2014/main" id="{C4244B0D-F912-40E4-AF8C-6744539732CE}"/>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4" name="Picture 70">
                  <a:extLst>
                    <a:ext uri="{FF2B5EF4-FFF2-40B4-BE49-F238E27FC236}">
                      <a16:creationId xmlns:a16="http://schemas.microsoft.com/office/drawing/2014/main" id="{3FD3901C-1560-4A1F-9CDE-C3955546A8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08425" y="3571956"/>
                  <a:ext cx="418728" cy="372947"/>
                </a:xfrm>
                <a:prstGeom prst="rect">
                  <a:avLst/>
                </a:prstGeom>
              </p:spPr>
            </p:pic>
          </p:grpSp>
          <p:grpSp>
            <p:nvGrpSpPr>
              <p:cNvPr id="37" name="Group 36">
                <a:extLst>
                  <a:ext uri="{FF2B5EF4-FFF2-40B4-BE49-F238E27FC236}">
                    <a16:creationId xmlns:a16="http://schemas.microsoft.com/office/drawing/2014/main" id="{F85AED91-E8A5-4B30-83C2-DB279710DDF1}"/>
                  </a:ext>
                </a:extLst>
              </p:cNvPr>
              <p:cNvGrpSpPr/>
              <p:nvPr/>
            </p:nvGrpSpPr>
            <p:grpSpPr>
              <a:xfrm>
                <a:off x="7818952" y="4194208"/>
                <a:ext cx="506662" cy="495013"/>
                <a:chOff x="4880605" y="3429000"/>
                <a:chExt cx="674367" cy="658862"/>
              </a:xfrm>
            </p:grpSpPr>
            <p:sp>
              <p:nvSpPr>
                <p:cNvPr id="41" name="Oval 40">
                  <a:extLst>
                    <a:ext uri="{FF2B5EF4-FFF2-40B4-BE49-F238E27FC236}">
                      <a16:creationId xmlns:a16="http://schemas.microsoft.com/office/drawing/2014/main" id="{53BA27F5-48D5-4331-A720-275C936D89B1}"/>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70">
                  <a:extLst>
                    <a:ext uri="{FF2B5EF4-FFF2-40B4-BE49-F238E27FC236}">
                      <a16:creationId xmlns:a16="http://schemas.microsoft.com/office/drawing/2014/main" id="{D1F66190-1094-4432-B942-F34FFAD35CC5}"/>
                    </a:ext>
                  </a:extLst>
                </p:cNvPr>
                <p:cNvPicPr>
                  <a:picLocks noChangeAspect="1"/>
                </p:cNvPicPr>
                <p:nvPr/>
              </p:nvPicPr>
              <p:blipFill>
                <a:blip r:embed="rId11"/>
                <a:stretch>
                  <a:fillRect/>
                </a:stretch>
              </p:blipFill>
              <p:spPr>
                <a:xfrm>
                  <a:off x="4880605" y="3581595"/>
                  <a:ext cx="674367" cy="353668"/>
                </a:xfrm>
                <a:prstGeom prst="rect">
                  <a:avLst/>
                </a:prstGeom>
              </p:spPr>
            </p:pic>
          </p:grpSp>
          <p:grpSp>
            <p:nvGrpSpPr>
              <p:cNvPr id="38" name="Group 37">
                <a:extLst>
                  <a:ext uri="{FF2B5EF4-FFF2-40B4-BE49-F238E27FC236}">
                    <a16:creationId xmlns:a16="http://schemas.microsoft.com/office/drawing/2014/main" id="{00212D33-B409-4523-B0AA-E62BF6F15ACC}"/>
                  </a:ext>
                </a:extLst>
              </p:cNvPr>
              <p:cNvGrpSpPr/>
              <p:nvPr/>
            </p:nvGrpSpPr>
            <p:grpSpPr>
              <a:xfrm>
                <a:off x="6028488" y="986996"/>
                <a:ext cx="495013" cy="495013"/>
                <a:chOff x="4888358" y="3429000"/>
                <a:chExt cx="658862" cy="658862"/>
              </a:xfrm>
            </p:grpSpPr>
            <p:sp>
              <p:nvSpPr>
                <p:cNvPr id="39" name="Oval 38">
                  <a:extLst>
                    <a:ext uri="{FF2B5EF4-FFF2-40B4-BE49-F238E27FC236}">
                      <a16:creationId xmlns:a16="http://schemas.microsoft.com/office/drawing/2014/main" id="{09D8A211-7A9B-430D-B780-E64F53EFBACE}"/>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70">
                  <a:extLst>
                    <a:ext uri="{FF2B5EF4-FFF2-40B4-BE49-F238E27FC236}">
                      <a16:creationId xmlns:a16="http://schemas.microsoft.com/office/drawing/2014/main" id="{6D109A22-1B52-4AF3-A9EE-3FEED15CC4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054" y="3581595"/>
                  <a:ext cx="293468" cy="353668"/>
                </a:xfrm>
                <a:prstGeom prst="rect">
                  <a:avLst/>
                </a:prstGeom>
              </p:spPr>
            </p:pic>
          </p:grpSp>
        </p:grpSp>
        <p:sp>
          <p:nvSpPr>
            <p:cNvPr id="49" name="Oval 48">
              <a:extLst>
                <a:ext uri="{FF2B5EF4-FFF2-40B4-BE49-F238E27FC236}">
                  <a16:creationId xmlns:a16="http://schemas.microsoft.com/office/drawing/2014/main" id="{BA9E3664-3502-4176-A857-3A0E6142291B}"/>
                </a:ext>
              </a:extLst>
            </p:cNvPr>
            <p:cNvSpPr/>
            <p:nvPr/>
          </p:nvSpPr>
          <p:spPr bwMode="auto">
            <a:xfrm>
              <a:off x="1503356" y="2320314"/>
              <a:ext cx="2680161" cy="2680162"/>
            </a:xfrm>
            <a:prstGeom prst="ellipse">
              <a:avLst/>
            </a:prstGeom>
            <a:solidFill>
              <a:schemeClr val="bg1">
                <a:lumMod val="95000"/>
              </a:schemeClr>
            </a:solidFill>
            <a:ln w="9525"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830417CC-4081-40BE-8C7F-1E37CD1F3ECA}"/>
                </a:ext>
              </a:extLst>
            </p:cNvPr>
            <p:cNvGrpSpPr/>
            <p:nvPr/>
          </p:nvGrpSpPr>
          <p:grpSpPr>
            <a:xfrm>
              <a:off x="1336597" y="2687528"/>
              <a:ext cx="658862" cy="658862"/>
              <a:chOff x="4726930" y="4471473"/>
              <a:chExt cx="703088" cy="703088"/>
            </a:xfrm>
            <a:effectLst>
              <a:outerShdw blurRad="177800" dist="177800" dir="5400000" algn="t" rotWithShape="0">
                <a:prstClr val="black">
                  <a:alpha val="10000"/>
                </a:prstClr>
              </a:outerShdw>
            </a:effectLst>
          </p:grpSpPr>
          <p:sp>
            <p:nvSpPr>
              <p:cNvPr id="51" name="Oval 50">
                <a:extLst>
                  <a:ext uri="{FF2B5EF4-FFF2-40B4-BE49-F238E27FC236}">
                    <a16:creationId xmlns:a16="http://schemas.microsoft.com/office/drawing/2014/main" id="{3C6E8BEA-E70A-4076-97F7-4E0F324B673F}"/>
                  </a:ext>
                </a:extLst>
              </p:cNvPr>
              <p:cNvSpPr/>
              <p:nvPr/>
            </p:nvSpPr>
            <p:spPr bwMode="auto">
              <a:xfrm>
                <a:off x="4726930" y="4471473"/>
                <a:ext cx="703088" cy="703088"/>
              </a:xfrm>
              <a:prstGeom prst="ellips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EAAC4C4B-EEDE-4751-8620-F58ECAF03601}"/>
                  </a:ext>
                </a:extLst>
              </p:cNvPr>
              <p:cNvGrpSpPr/>
              <p:nvPr/>
            </p:nvGrpSpPr>
            <p:grpSpPr>
              <a:xfrm>
                <a:off x="4902990" y="4689695"/>
                <a:ext cx="350968" cy="266644"/>
                <a:chOff x="-1146792" y="678443"/>
                <a:chExt cx="1017587" cy="773113"/>
              </a:xfrm>
              <a:solidFill>
                <a:srgbClr val="D2D2D2"/>
              </a:solidFill>
            </p:grpSpPr>
            <p:sp>
              <p:nvSpPr>
                <p:cNvPr id="53" name="Freeform 5">
                  <a:extLst>
                    <a:ext uri="{FF2B5EF4-FFF2-40B4-BE49-F238E27FC236}">
                      <a16:creationId xmlns:a16="http://schemas.microsoft.com/office/drawing/2014/main" id="{8D1B55B3-2585-4E04-AB9C-6598533B881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440BD26B-F7B4-44BD-97E9-724BCA83FE70}"/>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FC7514EF-24B5-45DA-9BB1-B36D59F4BB1E}"/>
                </a:ext>
              </a:extLst>
            </p:cNvPr>
            <p:cNvGrpSpPr/>
            <p:nvPr/>
          </p:nvGrpSpPr>
          <p:grpSpPr>
            <a:xfrm>
              <a:off x="2526094" y="4619567"/>
              <a:ext cx="690126" cy="690126"/>
              <a:chOff x="7568114" y="3458540"/>
              <a:chExt cx="820852" cy="820852"/>
            </a:xfrm>
            <a:effectLst>
              <a:outerShdw blurRad="177800" dist="177800" dir="5400000" algn="t" rotWithShape="0">
                <a:prstClr val="black">
                  <a:alpha val="10000"/>
                </a:prstClr>
              </a:outerShdw>
            </a:effectLst>
          </p:grpSpPr>
          <p:sp>
            <p:nvSpPr>
              <p:cNvPr id="56" name="Oval 55">
                <a:extLst>
                  <a:ext uri="{FF2B5EF4-FFF2-40B4-BE49-F238E27FC236}">
                    <a16:creationId xmlns:a16="http://schemas.microsoft.com/office/drawing/2014/main" id="{2EF7878A-2545-427B-957B-611D3A4312D2}"/>
                  </a:ext>
                </a:extLst>
              </p:cNvPr>
              <p:cNvSpPr/>
              <p:nvPr/>
            </p:nvSpPr>
            <p:spPr bwMode="auto">
              <a:xfrm>
                <a:off x="7568114" y="3458540"/>
                <a:ext cx="820852" cy="820852"/>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12">
                <a:extLst>
                  <a:ext uri="{FF2B5EF4-FFF2-40B4-BE49-F238E27FC236}">
                    <a16:creationId xmlns:a16="http://schemas.microsoft.com/office/drawing/2014/main" id="{F44FCB6C-692B-48EE-878A-FF65457FBD02}"/>
                  </a:ext>
                </a:extLst>
              </p:cNvPr>
              <p:cNvGrpSpPr>
                <a:grpSpLocks noChangeAspect="1"/>
              </p:cNvGrpSpPr>
              <p:nvPr/>
            </p:nvGrpSpPr>
            <p:grpSpPr bwMode="auto">
              <a:xfrm>
                <a:off x="7789509" y="3725361"/>
                <a:ext cx="378063" cy="287211"/>
                <a:chOff x="4543" y="2176"/>
                <a:chExt cx="258" cy="196"/>
              </a:xfrm>
              <a:solidFill>
                <a:srgbClr val="D2D2D2"/>
              </a:solidFill>
            </p:grpSpPr>
            <p:sp>
              <p:nvSpPr>
                <p:cNvPr id="58" name="Freeform 13">
                  <a:extLst>
                    <a:ext uri="{FF2B5EF4-FFF2-40B4-BE49-F238E27FC236}">
                      <a16:creationId xmlns:a16="http://schemas.microsoft.com/office/drawing/2014/main" id="{5B3A5DA3-7C3F-40B5-AEC2-BFB70467EF1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Freeform 14">
                  <a:extLst>
                    <a:ext uri="{FF2B5EF4-FFF2-40B4-BE49-F238E27FC236}">
                      <a16:creationId xmlns:a16="http://schemas.microsoft.com/office/drawing/2014/main" id="{311168DB-B79A-45F1-842E-D1CF84A2EDA5}"/>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Freeform 15">
                  <a:extLst>
                    <a:ext uri="{FF2B5EF4-FFF2-40B4-BE49-F238E27FC236}">
                      <a16:creationId xmlns:a16="http://schemas.microsoft.com/office/drawing/2014/main" id="{68055D8C-5340-4AC2-B9E4-965AFE0BDA19}"/>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Freeform 16">
                  <a:extLst>
                    <a:ext uri="{FF2B5EF4-FFF2-40B4-BE49-F238E27FC236}">
                      <a16:creationId xmlns:a16="http://schemas.microsoft.com/office/drawing/2014/main" id="{22B71C6D-06A6-459A-9CAA-70E0D1298CBE}"/>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Freeform 17">
                  <a:extLst>
                    <a:ext uri="{FF2B5EF4-FFF2-40B4-BE49-F238E27FC236}">
                      <a16:creationId xmlns:a16="http://schemas.microsoft.com/office/drawing/2014/main" id="{DF8E9E3F-DA78-4D71-A7F0-A86121BE819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69" name="TextBox 68">
              <a:extLst>
                <a:ext uri="{FF2B5EF4-FFF2-40B4-BE49-F238E27FC236}">
                  <a16:creationId xmlns:a16="http://schemas.microsoft.com/office/drawing/2014/main" id="{94A10B43-F5BF-4173-8D53-3A0FF726BD66}"/>
                </a:ext>
              </a:extLst>
            </p:cNvPr>
            <p:cNvSpPr txBox="1"/>
            <p:nvPr/>
          </p:nvSpPr>
          <p:spPr>
            <a:xfrm>
              <a:off x="2305865" y="5362895"/>
              <a:ext cx="108800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Power BI</a:t>
              </a:r>
            </a:p>
          </p:txBody>
        </p:sp>
        <p:sp>
          <p:nvSpPr>
            <p:cNvPr id="70" name="TextBox 69">
              <a:extLst>
                <a:ext uri="{FF2B5EF4-FFF2-40B4-BE49-F238E27FC236}">
                  <a16:creationId xmlns:a16="http://schemas.microsoft.com/office/drawing/2014/main" id="{FF9880DE-6630-4693-B66D-1758CF1A6BB5}"/>
                </a:ext>
              </a:extLst>
            </p:cNvPr>
            <p:cNvSpPr txBox="1"/>
            <p:nvPr/>
          </p:nvSpPr>
          <p:spPr>
            <a:xfrm>
              <a:off x="484675" y="2905563"/>
              <a:ext cx="108800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Flow</a:t>
              </a:r>
            </a:p>
          </p:txBody>
        </p:sp>
        <p:sp>
          <p:nvSpPr>
            <p:cNvPr id="71" name="TextBox 70">
              <a:extLst>
                <a:ext uri="{FF2B5EF4-FFF2-40B4-BE49-F238E27FC236}">
                  <a16:creationId xmlns:a16="http://schemas.microsoft.com/office/drawing/2014/main" id="{92137A1D-7C47-4D81-93AA-7DC07F5A8A45}"/>
                </a:ext>
              </a:extLst>
            </p:cNvPr>
            <p:cNvSpPr txBox="1"/>
            <p:nvPr/>
          </p:nvSpPr>
          <p:spPr>
            <a:xfrm>
              <a:off x="4285208" y="3111749"/>
              <a:ext cx="126475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PowerApps</a:t>
              </a:r>
            </a:p>
          </p:txBody>
        </p:sp>
        <p:grpSp>
          <p:nvGrpSpPr>
            <p:cNvPr id="6" name="Group 5">
              <a:extLst>
                <a:ext uri="{FF2B5EF4-FFF2-40B4-BE49-F238E27FC236}">
                  <a16:creationId xmlns:a16="http://schemas.microsoft.com/office/drawing/2014/main" id="{CC04459A-5C5C-452C-A4A9-D54C4064724A}"/>
                </a:ext>
              </a:extLst>
            </p:cNvPr>
            <p:cNvGrpSpPr/>
            <p:nvPr/>
          </p:nvGrpSpPr>
          <p:grpSpPr>
            <a:xfrm>
              <a:off x="3782234" y="2688286"/>
              <a:ext cx="681004" cy="650030"/>
              <a:chOff x="8247729" y="3213735"/>
              <a:chExt cx="745933" cy="745933"/>
            </a:xfrm>
          </p:grpSpPr>
          <p:sp>
            <p:nvSpPr>
              <p:cNvPr id="77" name="Oval 76">
                <a:extLst>
                  <a:ext uri="{FF2B5EF4-FFF2-40B4-BE49-F238E27FC236}">
                    <a16:creationId xmlns:a16="http://schemas.microsoft.com/office/drawing/2014/main" id="{DA4830D6-CE13-4411-9383-85FF14CE2AE4}"/>
                  </a:ext>
                </a:extLst>
              </p:cNvPr>
              <p:cNvSpPr/>
              <p:nvPr/>
            </p:nvSpPr>
            <p:spPr bwMode="auto">
              <a:xfrm>
                <a:off x="8247729" y="3213735"/>
                <a:ext cx="745933" cy="745933"/>
              </a:xfrm>
              <a:prstGeom prst="ellipse">
                <a:avLst/>
              </a:prstGeom>
              <a:solidFill>
                <a:srgbClr val="5C005C"/>
              </a:solidFill>
              <a:ln w="9525" cap="flat" cmpd="sng" algn="ctr">
                <a:noFill/>
                <a:prstDash val="solid"/>
                <a:headEnd type="none" w="med" len="med"/>
                <a:tailEnd type="none" w="med" len="med"/>
              </a:ln>
              <a:effectLst>
                <a:outerShdw blurRad="177800" dist="177800" dir="5400000" algn="t"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4">
                <a:extLst>
                  <a:ext uri="{FF2B5EF4-FFF2-40B4-BE49-F238E27FC236}">
                    <a16:creationId xmlns:a16="http://schemas.microsoft.com/office/drawing/2014/main" id="{A68CAB4E-48D7-42F9-B64F-89EC44DAE1B4}"/>
                  </a:ext>
                </a:extLst>
              </p:cNvPr>
              <p:cNvGrpSpPr>
                <a:grpSpLocks noChangeAspect="1"/>
              </p:cNvGrpSpPr>
              <p:nvPr/>
            </p:nvGrpSpPr>
            <p:grpSpPr bwMode="auto">
              <a:xfrm>
                <a:off x="8432942" y="3451221"/>
                <a:ext cx="377737" cy="290683"/>
                <a:chOff x="2880" y="2176"/>
                <a:chExt cx="256" cy="197"/>
              </a:xfrm>
              <a:solidFill>
                <a:srgbClr val="D2D2D2"/>
              </a:solidFill>
            </p:grpSpPr>
            <p:sp>
              <p:nvSpPr>
                <p:cNvPr id="79" name="Freeform 5">
                  <a:extLst>
                    <a:ext uri="{FF2B5EF4-FFF2-40B4-BE49-F238E27FC236}">
                      <a16:creationId xmlns:a16="http://schemas.microsoft.com/office/drawing/2014/main" id="{24480064-F474-46A9-BECD-04C1F64A98E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Freeform 6">
                  <a:extLst>
                    <a:ext uri="{FF2B5EF4-FFF2-40B4-BE49-F238E27FC236}">
                      <a16:creationId xmlns:a16="http://schemas.microsoft.com/office/drawing/2014/main" id="{8A9A37B5-F9F0-47F6-8D42-BC1935CEAA1B}"/>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Freeform 7">
                  <a:extLst>
                    <a:ext uri="{FF2B5EF4-FFF2-40B4-BE49-F238E27FC236}">
                      <a16:creationId xmlns:a16="http://schemas.microsoft.com/office/drawing/2014/main" id="{D4005A31-067E-4752-AC21-D452FC1B37A1}"/>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Freeform 8">
                  <a:extLst>
                    <a:ext uri="{FF2B5EF4-FFF2-40B4-BE49-F238E27FC236}">
                      <a16:creationId xmlns:a16="http://schemas.microsoft.com/office/drawing/2014/main" id="{82546C33-2B67-487C-8C13-D995FDEF05C9}"/>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Freeform 9">
                  <a:extLst>
                    <a:ext uri="{FF2B5EF4-FFF2-40B4-BE49-F238E27FC236}">
                      <a16:creationId xmlns:a16="http://schemas.microsoft.com/office/drawing/2014/main" id="{247E1369-4ABB-42F1-AAF4-FED5B001178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87" name="Oval 86">
              <a:extLst>
                <a:ext uri="{FF2B5EF4-FFF2-40B4-BE49-F238E27FC236}">
                  <a16:creationId xmlns:a16="http://schemas.microsoft.com/office/drawing/2014/main" id="{9C3977AA-DA9A-4AD5-BE2A-63BB86399E6E}"/>
                </a:ext>
              </a:extLst>
            </p:cNvPr>
            <p:cNvSpPr/>
            <p:nvPr/>
          </p:nvSpPr>
          <p:spPr bwMode="auto">
            <a:xfrm>
              <a:off x="2098594" y="2879891"/>
              <a:ext cx="1537707" cy="1479702"/>
            </a:xfrm>
            <a:prstGeom prst="ellipse">
              <a:avLst/>
            </a:prstGeom>
            <a:solidFill>
              <a:srgbClr val="92D050"/>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TextBox 93">
              <a:extLst>
                <a:ext uri="{FF2B5EF4-FFF2-40B4-BE49-F238E27FC236}">
                  <a16:creationId xmlns:a16="http://schemas.microsoft.com/office/drawing/2014/main" id="{F927B43E-9EDC-494F-8B9C-6E5E9EECE41B}"/>
                </a:ext>
              </a:extLst>
            </p:cNvPr>
            <p:cNvSpPr txBox="1"/>
            <p:nvPr/>
          </p:nvSpPr>
          <p:spPr>
            <a:xfrm>
              <a:off x="2115422" y="3213340"/>
              <a:ext cx="153770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Segoe UI Semibold" panose="020B0702040204020203" pitchFamily="34" charset="0"/>
                  <a:cs typeface="Segoe UI Semibold" panose="020B0702040204020203" pitchFamily="34" charset="0"/>
                </a:rPr>
                <a:t>[</a:t>
              </a:r>
              <a:r>
                <a:rPr kumimoji="0" lang="en-US" sz="14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Connectors &amp; CDS]</a:t>
              </a:r>
            </a:p>
          </p:txBody>
        </p:sp>
        <p:sp>
          <p:nvSpPr>
            <p:cNvPr id="65" name="Arc 64">
              <a:extLst>
                <a:ext uri="{FF2B5EF4-FFF2-40B4-BE49-F238E27FC236}">
                  <a16:creationId xmlns:a16="http://schemas.microsoft.com/office/drawing/2014/main" id="{63C83808-6D6B-46D3-BD32-68252691177A}"/>
                </a:ext>
              </a:extLst>
            </p:cNvPr>
            <p:cNvSpPr/>
            <p:nvPr/>
          </p:nvSpPr>
          <p:spPr>
            <a:xfrm rot="19097887">
              <a:off x="1462554" y="2190949"/>
              <a:ext cx="2740256" cy="2680162"/>
            </a:xfrm>
            <a:prstGeom prst="arc">
              <a:avLst>
                <a:gd name="adj1" fmla="val 16200000"/>
                <a:gd name="adj2" fmla="val 11468"/>
              </a:avLst>
            </a:prstGeom>
            <a:ln>
              <a:solidFill>
                <a:srgbClr val="00827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Arc 65">
              <a:extLst>
                <a:ext uri="{FF2B5EF4-FFF2-40B4-BE49-F238E27FC236}">
                  <a16:creationId xmlns:a16="http://schemas.microsoft.com/office/drawing/2014/main" id="{0894436E-9237-48BD-8CF1-4F800CC811D0}"/>
                </a:ext>
              </a:extLst>
            </p:cNvPr>
            <p:cNvSpPr/>
            <p:nvPr/>
          </p:nvSpPr>
          <p:spPr>
            <a:xfrm rot="4637930">
              <a:off x="1617088" y="2400184"/>
              <a:ext cx="2706410" cy="2693112"/>
            </a:xfrm>
            <a:prstGeom prst="arc">
              <a:avLst>
                <a:gd name="adj1" fmla="val 16200000"/>
                <a:gd name="adj2" fmla="val 11468"/>
              </a:avLst>
            </a:prstGeom>
            <a:ln>
              <a:solidFill>
                <a:srgbClr val="00827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Arc 66">
              <a:extLst>
                <a:ext uri="{FF2B5EF4-FFF2-40B4-BE49-F238E27FC236}">
                  <a16:creationId xmlns:a16="http://schemas.microsoft.com/office/drawing/2014/main" id="{4A4CBE02-87DC-4A5C-8AD3-1DFDC36D51E8}"/>
                </a:ext>
              </a:extLst>
            </p:cNvPr>
            <p:cNvSpPr/>
            <p:nvPr/>
          </p:nvSpPr>
          <p:spPr>
            <a:xfrm rot="11703332">
              <a:off x="1374389" y="2443424"/>
              <a:ext cx="2740256" cy="2680162"/>
            </a:xfrm>
            <a:prstGeom prst="arc">
              <a:avLst>
                <a:gd name="adj1" fmla="val 16200000"/>
                <a:gd name="adj2" fmla="val 11468"/>
              </a:avLst>
            </a:prstGeom>
            <a:ln>
              <a:solidFill>
                <a:srgbClr val="00827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122" name="Picture 2" descr="Image result for &quot;power bi&quot; forms unified interface site:docs.microsoft.com">
            <a:extLst>
              <a:ext uri="{FF2B5EF4-FFF2-40B4-BE49-F238E27FC236}">
                <a16:creationId xmlns:a16="http://schemas.microsoft.com/office/drawing/2014/main" id="{CA5D8E1C-204E-49C1-8E02-E3AE6766390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9504"/>
          <a:stretch/>
        </p:blipFill>
        <p:spPr bwMode="auto">
          <a:xfrm>
            <a:off x="5528125" y="4087304"/>
            <a:ext cx="4954739" cy="2657504"/>
          </a:xfrm>
          <a:prstGeom prst="rect">
            <a:avLst/>
          </a:prstGeom>
          <a:noFill/>
          <a:extLst>
            <a:ext uri="{909E8E84-426E-40DD-AFC4-6F175D3DCCD1}">
              <a14:hiddenFill xmlns:a14="http://schemas.microsoft.com/office/drawing/2010/main">
                <a:solidFill>
                  <a:srgbClr val="FFFFFF"/>
                </a:solidFill>
              </a14:hiddenFill>
            </a:ext>
          </a:extLst>
        </p:spPr>
      </p:pic>
      <p:sp>
        <p:nvSpPr>
          <p:cNvPr id="74" name="Title 1">
            <a:extLst>
              <a:ext uri="{FF2B5EF4-FFF2-40B4-BE49-F238E27FC236}">
                <a16:creationId xmlns:a16="http://schemas.microsoft.com/office/drawing/2014/main" id="{8F6E9B1E-775F-4B72-9940-D3A9E6E28084}"/>
              </a:ext>
            </a:extLst>
          </p:cNvPr>
          <p:cNvSpPr>
            <a:spLocks noGrp="1"/>
          </p:cNvSpPr>
          <p:nvPr>
            <p:ph type="title"/>
          </p:nvPr>
        </p:nvSpPr>
        <p:spPr>
          <a:xfrm>
            <a:off x="257325" y="535078"/>
            <a:ext cx="11655840" cy="553998"/>
          </a:xfrm>
        </p:spPr>
        <p:txBody>
          <a:bodyPr/>
          <a:lstStyle/>
          <a:p>
            <a:r>
              <a:rPr lang="en-US" dirty="0"/>
              <a:t>Power Platform—driven by data</a:t>
            </a:r>
          </a:p>
        </p:txBody>
      </p:sp>
    </p:spTree>
    <p:extLst>
      <p:ext uri="{BB962C8B-B14F-4D97-AF65-F5344CB8AC3E}">
        <p14:creationId xmlns:p14="http://schemas.microsoft.com/office/powerpoint/2010/main" val="3818518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79EAC0-EE59-4EBF-AE67-EBB7DF380B34}"/>
              </a:ext>
            </a:extLst>
          </p:cNvPr>
          <p:cNvSpPr>
            <a:spLocks noGrp="1"/>
          </p:cNvSpPr>
          <p:nvPr>
            <p:ph type="title"/>
          </p:nvPr>
        </p:nvSpPr>
        <p:spPr/>
        <p:txBody>
          <a:bodyPr/>
          <a:lstStyle/>
          <a:p>
            <a:r>
              <a:rPr lang="en-US"/>
              <a:t>Extending the Power Platform</a:t>
            </a:r>
          </a:p>
        </p:txBody>
      </p:sp>
      <p:sp>
        <p:nvSpPr>
          <p:cNvPr id="6" name="Text Placeholder 5">
            <a:extLst>
              <a:ext uri="{FF2B5EF4-FFF2-40B4-BE49-F238E27FC236}">
                <a16:creationId xmlns:a16="http://schemas.microsoft.com/office/drawing/2014/main" id="{FB6C66AE-644D-4996-B6FF-06FE3D8CFB8E}"/>
              </a:ext>
            </a:extLst>
          </p:cNvPr>
          <p:cNvSpPr>
            <a:spLocks noGrp="1"/>
          </p:cNvSpPr>
          <p:nvPr>
            <p:ph type="body" sz="quarter" idx="10"/>
          </p:nvPr>
        </p:nvSpPr>
        <p:spPr>
          <a:xfrm>
            <a:off x="584200" y="1435497"/>
            <a:ext cx="11018520" cy="4912114"/>
          </a:xfrm>
        </p:spPr>
        <p:txBody>
          <a:bodyPr/>
          <a:lstStyle/>
          <a:p>
            <a:r>
              <a:rPr lang="en-US" sz="2400" dirty="0"/>
              <a:t>Power BI</a:t>
            </a:r>
          </a:p>
          <a:p>
            <a:pPr lvl="1"/>
            <a:r>
              <a:rPr lang="en-US" sz="1800" dirty="0"/>
              <a:t>Custom connectors</a:t>
            </a:r>
          </a:p>
          <a:p>
            <a:pPr lvl="1"/>
            <a:r>
              <a:rPr lang="en-US" sz="1800" dirty="0"/>
              <a:t>Custom visuals</a:t>
            </a:r>
          </a:p>
          <a:p>
            <a:pPr lvl="1"/>
            <a:r>
              <a:rPr lang="en-US" sz="1800" dirty="0"/>
              <a:t>Power BI embedded</a:t>
            </a:r>
          </a:p>
          <a:p>
            <a:r>
              <a:rPr lang="en-US" sz="2400" dirty="0"/>
              <a:t>PowerApps</a:t>
            </a:r>
          </a:p>
          <a:p>
            <a:pPr lvl="1"/>
            <a:r>
              <a:rPr lang="en-US" sz="1800" dirty="0"/>
              <a:t>Custom connectors</a:t>
            </a:r>
          </a:p>
          <a:p>
            <a:pPr lvl="1"/>
            <a:r>
              <a:rPr lang="en-US" sz="1800" dirty="0"/>
              <a:t>Embed apps</a:t>
            </a:r>
          </a:p>
          <a:p>
            <a:pPr lvl="1"/>
            <a:r>
              <a:rPr lang="en-US" sz="1800" dirty="0"/>
              <a:t>Custom code using Azure Functions</a:t>
            </a:r>
          </a:p>
          <a:p>
            <a:pPr lvl="1"/>
            <a:r>
              <a:rPr lang="en-US" sz="1800" dirty="0"/>
              <a:t>Model driven apps—client side extensions</a:t>
            </a:r>
          </a:p>
          <a:p>
            <a:pPr lvl="1"/>
            <a:r>
              <a:rPr lang="en-US" sz="1800" dirty="0"/>
              <a:t>CDS server side extensions</a:t>
            </a:r>
          </a:p>
          <a:p>
            <a:r>
              <a:rPr lang="en-US" sz="2400" dirty="0"/>
              <a:t>Microsoft Flow</a:t>
            </a:r>
          </a:p>
          <a:p>
            <a:pPr lvl="1"/>
            <a:r>
              <a:rPr lang="en-US" sz="1800" dirty="0"/>
              <a:t>Custom connectors</a:t>
            </a:r>
          </a:p>
          <a:p>
            <a:pPr lvl="1"/>
            <a:r>
              <a:rPr lang="en-US" sz="1800" dirty="0"/>
              <a:t>Embed Flow in your app</a:t>
            </a:r>
          </a:p>
          <a:p>
            <a:pPr lvl="1"/>
            <a:r>
              <a:rPr lang="en-US" sz="1800" dirty="0"/>
              <a:t>Using Azure Functions</a:t>
            </a:r>
          </a:p>
        </p:txBody>
      </p:sp>
    </p:spTree>
    <p:extLst>
      <p:ext uri="{BB962C8B-B14F-4D97-AF65-F5344CB8AC3E}">
        <p14:creationId xmlns:p14="http://schemas.microsoft.com/office/powerpoint/2010/main" val="853798696"/>
      </p:ext>
    </p:extLst>
  </p:cSld>
  <p:clrMapOvr>
    <a:masterClrMapping/>
  </p:clrMapOvr>
  <p:transition>
    <p:fade/>
  </p:transition>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79EAC0-EE59-4EBF-AE67-EBB7DF380B34}"/>
              </a:ext>
            </a:extLst>
          </p:cNvPr>
          <p:cNvSpPr>
            <a:spLocks noGrp="1"/>
          </p:cNvSpPr>
          <p:nvPr>
            <p:ph type="title"/>
          </p:nvPr>
        </p:nvSpPr>
        <p:spPr/>
        <p:txBody>
          <a:bodyPr/>
          <a:lstStyle/>
          <a:p>
            <a:r>
              <a:rPr lang="en-US"/>
              <a:t>Extending the Power Platform</a:t>
            </a:r>
          </a:p>
        </p:txBody>
      </p:sp>
      <p:sp>
        <p:nvSpPr>
          <p:cNvPr id="6" name="Text Placeholder 5">
            <a:extLst>
              <a:ext uri="{FF2B5EF4-FFF2-40B4-BE49-F238E27FC236}">
                <a16:creationId xmlns:a16="http://schemas.microsoft.com/office/drawing/2014/main" id="{FB6C66AE-644D-4996-B6FF-06FE3D8CFB8E}"/>
              </a:ext>
            </a:extLst>
          </p:cNvPr>
          <p:cNvSpPr>
            <a:spLocks noGrp="1"/>
          </p:cNvSpPr>
          <p:nvPr>
            <p:ph type="body" sz="quarter" idx="10"/>
          </p:nvPr>
        </p:nvSpPr>
        <p:spPr>
          <a:xfrm>
            <a:off x="584200" y="1435497"/>
            <a:ext cx="11018520" cy="4912114"/>
          </a:xfrm>
        </p:spPr>
        <p:txBody>
          <a:bodyPr/>
          <a:lstStyle/>
          <a:p>
            <a:r>
              <a:rPr lang="en-US" sz="2400" dirty="0"/>
              <a:t>Power BI</a:t>
            </a:r>
          </a:p>
          <a:p>
            <a:pPr lvl="1"/>
            <a:r>
              <a:rPr lang="en-US" sz="1800" b="1" dirty="0">
                <a:solidFill>
                  <a:srgbClr val="00B0F0"/>
                </a:solidFill>
              </a:rPr>
              <a:t>Custom connectors</a:t>
            </a:r>
          </a:p>
          <a:p>
            <a:pPr lvl="1"/>
            <a:r>
              <a:rPr lang="en-US" sz="1800" dirty="0"/>
              <a:t>Custom visuals</a:t>
            </a:r>
          </a:p>
          <a:p>
            <a:pPr lvl="1"/>
            <a:r>
              <a:rPr lang="en-US" sz="1800" dirty="0"/>
              <a:t>Power BI embedded</a:t>
            </a:r>
          </a:p>
          <a:p>
            <a:r>
              <a:rPr lang="en-US" sz="2400" dirty="0"/>
              <a:t>PowerApps</a:t>
            </a:r>
          </a:p>
          <a:p>
            <a:pPr lvl="1"/>
            <a:r>
              <a:rPr lang="en-US" sz="1800" b="1" dirty="0">
                <a:solidFill>
                  <a:srgbClr val="00B0F0"/>
                </a:solidFill>
              </a:rPr>
              <a:t>Custom connectors</a:t>
            </a:r>
          </a:p>
          <a:p>
            <a:pPr lvl="1"/>
            <a:r>
              <a:rPr lang="en-US" sz="1800" dirty="0"/>
              <a:t>Embed apps</a:t>
            </a:r>
          </a:p>
          <a:p>
            <a:pPr lvl="1"/>
            <a:r>
              <a:rPr lang="en-US" sz="1800" dirty="0"/>
              <a:t>Custom code using Azure Functions</a:t>
            </a:r>
          </a:p>
          <a:p>
            <a:pPr lvl="1"/>
            <a:r>
              <a:rPr lang="en-US" sz="1800" dirty="0"/>
              <a:t>Model driven apps—Client side extensions</a:t>
            </a:r>
          </a:p>
          <a:p>
            <a:pPr lvl="1"/>
            <a:r>
              <a:rPr lang="en-US" sz="1800" dirty="0"/>
              <a:t>CDS server side extensions</a:t>
            </a:r>
          </a:p>
          <a:p>
            <a:r>
              <a:rPr lang="en-US" sz="2400" dirty="0"/>
              <a:t>Microsoft Flow</a:t>
            </a:r>
          </a:p>
          <a:p>
            <a:pPr lvl="1"/>
            <a:r>
              <a:rPr lang="en-US" sz="1800" b="1" dirty="0">
                <a:solidFill>
                  <a:srgbClr val="00B0F0"/>
                </a:solidFill>
              </a:rPr>
              <a:t>Custom connectors</a:t>
            </a:r>
          </a:p>
          <a:p>
            <a:pPr lvl="1"/>
            <a:r>
              <a:rPr lang="en-US" sz="1800" dirty="0"/>
              <a:t>Embed Flow in your app</a:t>
            </a:r>
          </a:p>
          <a:p>
            <a:pPr lvl="1"/>
            <a:r>
              <a:rPr lang="en-US" sz="1800" dirty="0"/>
              <a:t>Using Azure Functions</a:t>
            </a:r>
          </a:p>
        </p:txBody>
      </p:sp>
    </p:spTree>
    <p:extLst>
      <p:ext uri="{BB962C8B-B14F-4D97-AF65-F5344CB8AC3E}">
        <p14:creationId xmlns:p14="http://schemas.microsoft.com/office/powerpoint/2010/main" val="20519543"/>
      </p:ext>
    </p:extLst>
  </p:cSld>
  <p:clrMapOvr>
    <a:masterClrMapping/>
  </p:clrMapOvr>
  <p:transition>
    <p:fade/>
  </p:transition>
</p:sld>
</file>

<file path=ppt/slides/slide1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413A-C960-404B-89F8-CB7965FCF8E5}"/>
              </a:ext>
            </a:extLst>
          </p:cNvPr>
          <p:cNvSpPr>
            <a:spLocks noGrp="1"/>
          </p:cNvSpPr>
          <p:nvPr>
            <p:ph type="title"/>
          </p:nvPr>
        </p:nvSpPr>
        <p:spPr/>
        <p:txBody>
          <a:bodyPr/>
          <a:lstStyle/>
          <a:p>
            <a:r>
              <a:rPr lang="en-US" dirty="0"/>
              <a:t>Power Query and custom connectors</a:t>
            </a:r>
          </a:p>
        </p:txBody>
      </p:sp>
    </p:spTree>
    <p:extLst>
      <p:ext uri="{BB962C8B-B14F-4D97-AF65-F5344CB8AC3E}">
        <p14:creationId xmlns:p14="http://schemas.microsoft.com/office/powerpoint/2010/main" val="161115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40E4-4B22-4BC5-BB93-CD894AE751FF}"/>
              </a:ext>
            </a:extLst>
          </p:cNvPr>
          <p:cNvSpPr>
            <a:spLocks noGrp="1"/>
          </p:cNvSpPr>
          <p:nvPr>
            <p:ph type="title"/>
          </p:nvPr>
        </p:nvSpPr>
        <p:spPr/>
        <p:txBody>
          <a:bodyPr/>
          <a:lstStyle/>
          <a:p>
            <a:r>
              <a:rPr lang="en-US" dirty="0"/>
              <a:t>Power Query</a:t>
            </a:r>
          </a:p>
        </p:txBody>
      </p:sp>
      <p:sp>
        <p:nvSpPr>
          <p:cNvPr id="3" name="Text Placeholder 2">
            <a:extLst>
              <a:ext uri="{FF2B5EF4-FFF2-40B4-BE49-F238E27FC236}">
                <a16:creationId xmlns:a16="http://schemas.microsoft.com/office/drawing/2014/main" id="{6BA62C06-A294-4C24-B514-8FB202CEAD2E}"/>
              </a:ext>
            </a:extLst>
          </p:cNvPr>
          <p:cNvSpPr>
            <a:spLocks noGrp="1"/>
          </p:cNvSpPr>
          <p:nvPr>
            <p:ph type="body" sz="quarter" idx="10"/>
          </p:nvPr>
        </p:nvSpPr>
        <p:spPr>
          <a:xfrm>
            <a:off x="584200" y="1435497"/>
            <a:ext cx="11018520" cy="4604337"/>
          </a:xfrm>
        </p:spPr>
        <p:txBody>
          <a:bodyPr/>
          <a:lstStyle/>
          <a:p>
            <a:r>
              <a:rPr lang="en-US" sz="2400" dirty="0"/>
              <a:t>Power Query is the </a:t>
            </a:r>
            <a:r>
              <a:rPr lang="en-US" sz="2400" i="1" dirty="0"/>
              <a:t>data ingestion and transformation experience</a:t>
            </a:r>
            <a:r>
              <a:rPr lang="en-US" sz="2400" dirty="0"/>
              <a:t> in Power BI desktop and Power BI dataflows</a:t>
            </a:r>
          </a:p>
          <a:p>
            <a:r>
              <a:rPr lang="en-US" sz="2400" dirty="0"/>
              <a:t>It is also surfaced in several other products</a:t>
            </a:r>
          </a:p>
          <a:p>
            <a:pPr lvl="1"/>
            <a:r>
              <a:rPr lang="en-US" sz="1800" dirty="0"/>
              <a:t>Excel</a:t>
            </a:r>
          </a:p>
          <a:p>
            <a:pPr lvl="1"/>
            <a:r>
              <a:rPr lang="en-US" sz="1800" dirty="0"/>
              <a:t>SQL Server Data Tools</a:t>
            </a:r>
          </a:p>
          <a:p>
            <a:pPr lvl="1"/>
            <a:r>
              <a:rPr lang="en-US" sz="1800" dirty="0"/>
              <a:t>CDS</a:t>
            </a:r>
          </a:p>
          <a:p>
            <a:pPr lvl="1"/>
            <a:r>
              <a:rPr lang="en-US" sz="1800" dirty="0"/>
              <a:t>Flow (SQL Connector only)</a:t>
            </a:r>
          </a:p>
          <a:p>
            <a:pPr lvl="1"/>
            <a:r>
              <a:rPr lang="en-US" sz="1800" dirty="0"/>
              <a:t>ADF</a:t>
            </a:r>
          </a:p>
          <a:p>
            <a:r>
              <a:rPr lang="en-US" sz="2400" dirty="0"/>
              <a:t>“M”, the Power Query DSL, allows you to programmatically make much more complicated queries, as well as create custom connectors</a:t>
            </a:r>
          </a:p>
          <a:p>
            <a:r>
              <a:rPr lang="en-US" sz="2400" dirty="0"/>
              <a:t>Custom connectors allow accessing new data sources in </a:t>
            </a:r>
            <a:br>
              <a:rPr lang="en-US" sz="2400" dirty="0"/>
            </a:br>
            <a:r>
              <a:rPr lang="en-US" sz="2400" dirty="0"/>
              <a:t>Power BI Desktop and Service</a:t>
            </a:r>
          </a:p>
        </p:txBody>
      </p:sp>
    </p:spTree>
    <p:extLst>
      <p:ext uri="{BB962C8B-B14F-4D97-AF65-F5344CB8AC3E}">
        <p14:creationId xmlns:p14="http://schemas.microsoft.com/office/powerpoint/2010/main" val="4072888134"/>
      </p:ext>
    </p:extLst>
  </p:cSld>
  <p:clrMapOvr>
    <a:masterClrMapping/>
  </p:clrMapOvr>
  <p:transition>
    <p:fade/>
  </p:transition>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8E1B-B92F-4D2B-89CF-8561715BC9B6}"/>
              </a:ext>
            </a:extLst>
          </p:cNvPr>
          <p:cNvSpPr>
            <a:spLocks noGrp="1"/>
          </p:cNvSpPr>
          <p:nvPr>
            <p:ph type="title"/>
          </p:nvPr>
        </p:nvSpPr>
        <p:spPr/>
        <p:txBody>
          <a:bodyPr/>
          <a:lstStyle/>
          <a:p>
            <a:r>
              <a:rPr lang="en-US"/>
              <a:t>What’s new?</a:t>
            </a:r>
          </a:p>
        </p:txBody>
      </p:sp>
      <p:sp>
        <p:nvSpPr>
          <p:cNvPr id="3" name="Text Placeholder 2">
            <a:extLst>
              <a:ext uri="{FF2B5EF4-FFF2-40B4-BE49-F238E27FC236}">
                <a16:creationId xmlns:a16="http://schemas.microsoft.com/office/drawing/2014/main" id="{A7FA6F45-6FBD-49DB-9953-03372FA1D199}"/>
              </a:ext>
            </a:extLst>
          </p:cNvPr>
          <p:cNvSpPr>
            <a:spLocks noGrp="1"/>
          </p:cNvSpPr>
          <p:nvPr>
            <p:ph type="body" sz="quarter" idx="10"/>
          </p:nvPr>
        </p:nvSpPr>
        <p:spPr>
          <a:xfrm>
            <a:off x="584200" y="1435497"/>
            <a:ext cx="11018520" cy="3311676"/>
          </a:xfrm>
        </p:spPr>
        <p:txBody>
          <a:bodyPr/>
          <a:lstStyle/>
          <a:p>
            <a:r>
              <a:rPr lang="en-US" dirty="0"/>
              <a:t>PQ docs</a:t>
            </a:r>
          </a:p>
          <a:p>
            <a:pPr lvl="1"/>
            <a:r>
              <a:rPr lang="en-US" dirty="0"/>
              <a:t>Initial release last August, continuously updating</a:t>
            </a:r>
          </a:p>
          <a:p>
            <a:r>
              <a:rPr lang="en-US" dirty="0"/>
              <a:t>Trusted third-party connectors</a:t>
            </a:r>
          </a:p>
          <a:p>
            <a:pPr lvl="1"/>
            <a:r>
              <a:rPr lang="en-US" dirty="0"/>
              <a:t>Allow customers to use your connector without lowering security</a:t>
            </a:r>
          </a:p>
          <a:p>
            <a:r>
              <a:rPr lang="en-US" dirty="0"/>
              <a:t>Power Query online</a:t>
            </a:r>
          </a:p>
          <a:p>
            <a:pPr lvl="1"/>
            <a:r>
              <a:rPr lang="en-US" dirty="0"/>
              <a:t>ADF integration</a:t>
            </a:r>
          </a:p>
          <a:p>
            <a:pPr lvl="1"/>
            <a:r>
              <a:rPr lang="en-US" dirty="0"/>
              <a:t>(Future) custom and certified connector support</a:t>
            </a:r>
          </a:p>
          <a:p>
            <a:pPr lvl="1"/>
            <a:endParaRPr lang="en-US" dirty="0"/>
          </a:p>
        </p:txBody>
      </p:sp>
    </p:spTree>
    <p:extLst>
      <p:ext uri="{BB962C8B-B14F-4D97-AF65-F5344CB8AC3E}">
        <p14:creationId xmlns:p14="http://schemas.microsoft.com/office/powerpoint/2010/main" val="4050566319"/>
      </p:ext>
    </p:extLst>
  </p:cSld>
  <p:clrMapOvr>
    <a:masterClrMapping/>
  </p:clrMapOvr>
  <p:transition>
    <p:fade/>
  </p:transition>
</p:sld>
</file>

<file path=ppt/slides/slide16.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A8FA-7CD7-496E-BAF4-CE47780E2827}"/>
              </a:ext>
            </a:extLst>
          </p:cNvPr>
          <p:cNvSpPr>
            <a:spLocks noGrp="1"/>
          </p:cNvSpPr>
          <p:nvPr>
            <p:ph type="title"/>
          </p:nvPr>
        </p:nvSpPr>
        <p:spPr/>
        <p:txBody>
          <a:bodyPr/>
          <a:lstStyle/>
          <a:p>
            <a:r>
              <a:rPr lang="en-US" dirty="0"/>
              <a:t>M custom connector refresh architecture</a:t>
            </a:r>
          </a:p>
        </p:txBody>
      </p:sp>
      <p:sp>
        <p:nvSpPr>
          <p:cNvPr id="11" name="Rectangle 10">
            <a:extLst>
              <a:ext uri="{FF2B5EF4-FFF2-40B4-BE49-F238E27FC236}">
                <a16:creationId xmlns:a16="http://schemas.microsoft.com/office/drawing/2014/main" id="{ECCBE6F8-7B02-4810-AE08-84FFE2A2EA50}"/>
              </a:ext>
            </a:extLst>
          </p:cNvPr>
          <p:cNvSpPr/>
          <p:nvPr/>
        </p:nvSpPr>
        <p:spPr bwMode="auto">
          <a:xfrm>
            <a:off x="992777" y="4312919"/>
            <a:ext cx="3108960" cy="13887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Power BI desktop</a:t>
            </a:r>
          </a:p>
        </p:txBody>
      </p:sp>
      <p:sp>
        <p:nvSpPr>
          <p:cNvPr id="12" name="Rectangle 11">
            <a:extLst>
              <a:ext uri="{FF2B5EF4-FFF2-40B4-BE49-F238E27FC236}">
                <a16:creationId xmlns:a16="http://schemas.microsoft.com/office/drawing/2014/main" id="{B94E0310-69B9-45F0-8212-08E9C2AB9CE3}"/>
              </a:ext>
            </a:extLst>
          </p:cNvPr>
          <p:cNvSpPr/>
          <p:nvPr/>
        </p:nvSpPr>
        <p:spPr bwMode="auto">
          <a:xfrm>
            <a:off x="1140824" y="4870267"/>
            <a:ext cx="2786742" cy="653143"/>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 custom connector</a:t>
            </a:r>
          </a:p>
        </p:txBody>
      </p:sp>
      <p:sp>
        <p:nvSpPr>
          <p:cNvPr id="13" name="Rectangle 12">
            <a:extLst>
              <a:ext uri="{FF2B5EF4-FFF2-40B4-BE49-F238E27FC236}">
                <a16:creationId xmlns:a16="http://schemas.microsoft.com/office/drawing/2014/main" id="{3A72F97A-7E36-456C-96F4-4C8C280C65FB}"/>
              </a:ext>
            </a:extLst>
          </p:cNvPr>
          <p:cNvSpPr/>
          <p:nvPr/>
        </p:nvSpPr>
        <p:spPr bwMode="auto">
          <a:xfrm>
            <a:off x="4702629" y="3333205"/>
            <a:ext cx="2786742" cy="6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Cloud sources</a:t>
            </a:r>
          </a:p>
        </p:txBody>
      </p:sp>
      <p:sp>
        <p:nvSpPr>
          <p:cNvPr id="14" name="Rectangle 13">
            <a:extLst>
              <a:ext uri="{FF2B5EF4-FFF2-40B4-BE49-F238E27FC236}">
                <a16:creationId xmlns:a16="http://schemas.microsoft.com/office/drawing/2014/main" id="{91F441EF-DBEE-4D47-8F7F-46A8DDDC7C18}"/>
              </a:ext>
            </a:extLst>
          </p:cNvPr>
          <p:cNvSpPr/>
          <p:nvPr/>
        </p:nvSpPr>
        <p:spPr bwMode="auto">
          <a:xfrm>
            <a:off x="4702629" y="4312919"/>
            <a:ext cx="2786742" cy="6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On-premise sources</a:t>
            </a:r>
          </a:p>
        </p:txBody>
      </p:sp>
      <p:cxnSp>
        <p:nvCxnSpPr>
          <p:cNvPr id="16" name="Straight Connector 15">
            <a:extLst>
              <a:ext uri="{FF2B5EF4-FFF2-40B4-BE49-F238E27FC236}">
                <a16:creationId xmlns:a16="http://schemas.microsoft.com/office/drawing/2014/main" id="{013E1203-B9C0-4E7E-8821-B3B8E54C23CD}"/>
              </a:ext>
            </a:extLst>
          </p:cNvPr>
          <p:cNvCxnSpPr>
            <a:cxnSpLocks/>
          </p:cNvCxnSpPr>
          <p:nvPr/>
        </p:nvCxnSpPr>
        <p:spPr>
          <a:xfrm>
            <a:off x="863600" y="4149633"/>
            <a:ext cx="10335622" cy="0"/>
          </a:xfrm>
          <a:prstGeom prst="line">
            <a:avLst/>
          </a:prstGeom>
          <a:ln w="28575">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1F47C42-E7FD-420A-BDEA-9E656E1EBDBF}"/>
              </a:ext>
            </a:extLst>
          </p:cNvPr>
          <p:cNvSpPr/>
          <p:nvPr/>
        </p:nvSpPr>
        <p:spPr bwMode="auto">
          <a:xfrm>
            <a:off x="8090262" y="4312919"/>
            <a:ext cx="3108960" cy="13887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 gateway</a:t>
            </a:r>
          </a:p>
        </p:txBody>
      </p:sp>
      <p:sp>
        <p:nvSpPr>
          <p:cNvPr id="20" name="Rectangle 19">
            <a:extLst>
              <a:ext uri="{FF2B5EF4-FFF2-40B4-BE49-F238E27FC236}">
                <a16:creationId xmlns:a16="http://schemas.microsoft.com/office/drawing/2014/main" id="{0108F3F8-008D-449C-8915-58C3A6621F3D}"/>
              </a:ext>
            </a:extLst>
          </p:cNvPr>
          <p:cNvSpPr/>
          <p:nvPr/>
        </p:nvSpPr>
        <p:spPr bwMode="auto">
          <a:xfrm>
            <a:off x="8238309" y="4870267"/>
            <a:ext cx="2786742" cy="653143"/>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 custom connector</a:t>
            </a:r>
          </a:p>
        </p:txBody>
      </p:sp>
      <p:cxnSp>
        <p:nvCxnSpPr>
          <p:cNvPr id="30" name="Connector: Curved 29">
            <a:extLst>
              <a:ext uri="{FF2B5EF4-FFF2-40B4-BE49-F238E27FC236}">
                <a16:creationId xmlns:a16="http://schemas.microsoft.com/office/drawing/2014/main" id="{8B7A1962-6ACE-435E-B73E-89554114A705}"/>
              </a:ext>
            </a:extLst>
          </p:cNvPr>
          <p:cNvCxnSpPr>
            <a:stCxn id="13" idx="3"/>
            <a:endCxn id="20" idx="1"/>
          </p:cNvCxnSpPr>
          <p:nvPr/>
        </p:nvCxnSpPr>
        <p:spPr>
          <a:xfrm>
            <a:off x="7489371" y="3659777"/>
            <a:ext cx="748938" cy="1537062"/>
          </a:xfrm>
          <a:prstGeom prst="curvedConnector3">
            <a:avLst/>
          </a:prstGeom>
          <a:ln w="571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E5F44A06-6219-422D-9DDF-006B20A2FF35}"/>
              </a:ext>
            </a:extLst>
          </p:cNvPr>
          <p:cNvCxnSpPr>
            <a:cxnSpLocks/>
          </p:cNvCxnSpPr>
          <p:nvPr/>
        </p:nvCxnSpPr>
        <p:spPr>
          <a:xfrm>
            <a:off x="7489370" y="4630779"/>
            <a:ext cx="748939" cy="703108"/>
          </a:xfrm>
          <a:prstGeom prst="curvedConnector3">
            <a:avLst/>
          </a:prstGeom>
          <a:ln w="571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691FAAD-BEE2-41BE-9308-437623C11F39}"/>
              </a:ext>
            </a:extLst>
          </p:cNvPr>
          <p:cNvSpPr/>
          <p:nvPr/>
        </p:nvSpPr>
        <p:spPr bwMode="auto">
          <a:xfrm>
            <a:off x="4702628" y="1731326"/>
            <a:ext cx="2786742" cy="6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Power BI Service</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Connector: Curved 35">
            <a:extLst>
              <a:ext uri="{FF2B5EF4-FFF2-40B4-BE49-F238E27FC236}">
                <a16:creationId xmlns:a16="http://schemas.microsoft.com/office/drawing/2014/main" id="{D91970B9-A844-4682-BD69-55542185EEBB}"/>
              </a:ext>
            </a:extLst>
          </p:cNvPr>
          <p:cNvCxnSpPr>
            <a:cxnSpLocks/>
            <a:stCxn id="19" idx="0"/>
            <a:endCxn id="35" idx="3"/>
          </p:cNvCxnSpPr>
          <p:nvPr/>
        </p:nvCxnSpPr>
        <p:spPr>
          <a:xfrm rot="16200000" flipV="1">
            <a:off x="7439546" y="2107723"/>
            <a:ext cx="2255021" cy="2155372"/>
          </a:xfrm>
          <a:prstGeom prst="curvedConnector2">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9E33DBBD-FB35-4DBE-A1FA-86CDCC44ED47}"/>
              </a:ext>
            </a:extLst>
          </p:cNvPr>
          <p:cNvCxnSpPr>
            <a:cxnSpLocks/>
            <a:stCxn id="11" idx="0"/>
            <a:endCxn id="35" idx="1"/>
          </p:cNvCxnSpPr>
          <p:nvPr/>
        </p:nvCxnSpPr>
        <p:spPr>
          <a:xfrm rot="5400000" flipH="1" flipV="1">
            <a:off x="2497432" y="2107724"/>
            <a:ext cx="2255021" cy="2155371"/>
          </a:xfrm>
          <a:prstGeom prst="curvedConnector2">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ock">
            <a:extLst>
              <a:ext uri="{FF2B5EF4-FFF2-40B4-BE49-F238E27FC236}">
                <a16:creationId xmlns:a16="http://schemas.microsoft.com/office/drawing/2014/main" id="{350C7256-F3E7-4F92-927D-BAB40D1E86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46968" y="3953380"/>
            <a:ext cx="298770" cy="298770"/>
          </a:xfrm>
          <a:prstGeom prst="rect">
            <a:avLst/>
          </a:prstGeom>
        </p:spPr>
      </p:pic>
      <p:pic>
        <p:nvPicPr>
          <p:cNvPr id="47" name="Graphic 46" descr="Lock">
            <a:extLst>
              <a:ext uri="{FF2B5EF4-FFF2-40B4-BE49-F238E27FC236}">
                <a16:creationId xmlns:a16="http://schemas.microsoft.com/office/drawing/2014/main" id="{9E574F39-64BC-4729-AEC3-A79AF8A24F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708" y="3961665"/>
            <a:ext cx="298770" cy="298770"/>
          </a:xfrm>
          <a:prstGeom prst="rect">
            <a:avLst/>
          </a:prstGeom>
        </p:spPr>
      </p:pic>
      <p:cxnSp>
        <p:nvCxnSpPr>
          <p:cNvPr id="22" name="Connector: Curved 21">
            <a:extLst>
              <a:ext uri="{FF2B5EF4-FFF2-40B4-BE49-F238E27FC236}">
                <a16:creationId xmlns:a16="http://schemas.microsoft.com/office/drawing/2014/main" id="{EEE4B47C-86E6-4465-B3F1-62D65735F87C}"/>
              </a:ext>
            </a:extLst>
          </p:cNvPr>
          <p:cNvCxnSpPr>
            <a:cxnSpLocks/>
            <a:stCxn id="14" idx="1"/>
          </p:cNvCxnSpPr>
          <p:nvPr/>
        </p:nvCxnSpPr>
        <p:spPr>
          <a:xfrm rot="10800000" flipV="1">
            <a:off x="3927567" y="4639491"/>
            <a:ext cx="775063" cy="694396"/>
          </a:xfrm>
          <a:prstGeom prst="curvedConnector3">
            <a:avLst>
              <a:gd name="adj1" fmla="val 50000"/>
            </a:avLst>
          </a:prstGeom>
          <a:ln w="571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B10CAFDE-2C76-4443-93C2-F1120FE57842}"/>
              </a:ext>
            </a:extLst>
          </p:cNvPr>
          <p:cNvCxnSpPr>
            <a:cxnSpLocks/>
            <a:stCxn id="13" idx="1"/>
            <a:endCxn id="12" idx="3"/>
          </p:cNvCxnSpPr>
          <p:nvPr/>
        </p:nvCxnSpPr>
        <p:spPr>
          <a:xfrm rot="10800000" flipV="1">
            <a:off x="3927567" y="3659777"/>
            <a:ext cx="775063" cy="1537062"/>
          </a:xfrm>
          <a:prstGeom prst="curvedConnector3">
            <a:avLst>
              <a:gd name="adj1" fmla="val 50000"/>
            </a:avLst>
          </a:prstGeom>
          <a:ln w="57150">
            <a:solidFill>
              <a:schemeClr val="accent6"/>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168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5" grpId="0" animBg="1"/>
    </p:bldLst>
  </p:timing>
</p:sld>
</file>

<file path=ppt/slides/slide17.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F388-A5A6-42E9-A1B0-6DBDE113F66D}"/>
              </a:ext>
            </a:extLst>
          </p:cNvPr>
          <p:cNvSpPr>
            <a:spLocks noGrp="1"/>
          </p:cNvSpPr>
          <p:nvPr>
            <p:ph type="title"/>
          </p:nvPr>
        </p:nvSpPr>
        <p:spPr/>
        <p:txBody>
          <a:bodyPr/>
          <a:lstStyle/>
          <a:p>
            <a:r>
              <a:rPr lang="en-US" dirty="0"/>
              <a:t>Demo—developing a custom connector</a:t>
            </a:r>
          </a:p>
        </p:txBody>
      </p:sp>
      <p:sp>
        <p:nvSpPr>
          <p:cNvPr id="3" name="Text Placeholder 2">
            <a:extLst>
              <a:ext uri="{FF2B5EF4-FFF2-40B4-BE49-F238E27FC236}">
                <a16:creationId xmlns:a16="http://schemas.microsoft.com/office/drawing/2014/main" id="{89922C04-A647-4477-B0BC-874CEC9581B3}"/>
              </a:ext>
            </a:extLst>
          </p:cNvPr>
          <p:cNvSpPr>
            <a:spLocks noGrp="1"/>
          </p:cNvSpPr>
          <p:nvPr>
            <p:ph type="body" sz="quarter" idx="12"/>
          </p:nvPr>
        </p:nvSpPr>
        <p:spPr/>
        <p:txBody>
          <a:bodyPr/>
          <a:lstStyle/>
          <a:p>
            <a:r>
              <a:rPr lang="en-US"/>
              <a:t>Colin Popell</a:t>
            </a:r>
          </a:p>
        </p:txBody>
      </p:sp>
    </p:spTree>
    <p:extLst>
      <p:ext uri="{BB962C8B-B14F-4D97-AF65-F5344CB8AC3E}">
        <p14:creationId xmlns:p14="http://schemas.microsoft.com/office/powerpoint/2010/main" val="8172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412-1362-4826-8F4D-5743F6D96489}"/>
              </a:ext>
            </a:extLst>
          </p:cNvPr>
          <p:cNvSpPr>
            <a:spLocks noGrp="1"/>
          </p:cNvSpPr>
          <p:nvPr>
            <p:ph type="title"/>
          </p:nvPr>
        </p:nvSpPr>
        <p:spPr/>
        <p:txBody>
          <a:bodyPr/>
          <a:lstStyle/>
          <a:p>
            <a:r>
              <a:rPr lang="en-US"/>
              <a:t>Recap</a:t>
            </a:r>
          </a:p>
        </p:txBody>
      </p:sp>
      <p:sp>
        <p:nvSpPr>
          <p:cNvPr id="3" name="Text Placeholder 2">
            <a:extLst>
              <a:ext uri="{FF2B5EF4-FFF2-40B4-BE49-F238E27FC236}">
                <a16:creationId xmlns:a16="http://schemas.microsoft.com/office/drawing/2014/main" id="{5FC99C33-50BD-4AEF-A7E8-6BCF2579DA63}"/>
              </a:ext>
            </a:extLst>
          </p:cNvPr>
          <p:cNvSpPr>
            <a:spLocks noGrp="1"/>
          </p:cNvSpPr>
          <p:nvPr>
            <p:ph type="body" sz="quarter" idx="10"/>
          </p:nvPr>
        </p:nvSpPr>
        <p:spPr>
          <a:xfrm>
            <a:off x="584200" y="1435497"/>
            <a:ext cx="11018520" cy="4862870"/>
          </a:xfrm>
        </p:spPr>
        <p:txBody>
          <a:bodyPr/>
          <a:lstStyle/>
          <a:p>
            <a:pPr lvl="0"/>
            <a:r>
              <a:rPr lang="en-US" dirty="0"/>
              <a:t>We got data from a service</a:t>
            </a:r>
          </a:p>
          <a:p>
            <a:pPr lvl="1"/>
            <a:r>
              <a:rPr lang="en-US" dirty="0"/>
              <a:t>Just as easily acquired from other sources—</a:t>
            </a:r>
            <a:r>
              <a:rPr lang="en-US" dirty="0" err="1"/>
              <a:t>Odata</a:t>
            </a:r>
            <a:r>
              <a:rPr lang="en-US" dirty="0"/>
              <a:t>, ODBC, etc.</a:t>
            </a:r>
          </a:p>
          <a:p>
            <a:r>
              <a:rPr lang="en-US" dirty="0"/>
              <a:t>We built a navigation table to make it accessible to users</a:t>
            </a:r>
          </a:p>
          <a:p>
            <a:r>
              <a:rPr lang="en-US" dirty="0"/>
              <a:t>We added a test connection handler</a:t>
            </a:r>
          </a:p>
          <a:p>
            <a:r>
              <a:rPr lang="en-US" dirty="0"/>
              <a:t>We showed how a user could trust a custom connector</a:t>
            </a:r>
          </a:p>
          <a:p>
            <a:endParaRPr lang="en-US" dirty="0"/>
          </a:p>
          <a:p>
            <a:r>
              <a:rPr lang="en-US" dirty="0"/>
              <a:t>What didn’t we cover?</a:t>
            </a:r>
          </a:p>
          <a:p>
            <a:pPr lvl="1"/>
            <a:r>
              <a:rPr lang="en-US" dirty="0"/>
              <a:t>Schemas</a:t>
            </a:r>
          </a:p>
          <a:p>
            <a:pPr lvl="1"/>
            <a:r>
              <a:rPr lang="en-US" dirty="0"/>
              <a:t>Testing</a:t>
            </a:r>
          </a:p>
          <a:p>
            <a:pPr lvl="1"/>
            <a:r>
              <a:rPr lang="en-US" dirty="0"/>
              <a:t>Data types</a:t>
            </a:r>
          </a:p>
          <a:p>
            <a:pPr lvl="1"/>
            <a:r>
              <a:rPr lang="en-US" dirty="0"/>
              <a:t>Everything that makes a connector pleasant to use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4165960112"/>
      </p:ext>
    </p:extLst>
  </p:cSld>
  <p:clrMapOvr>
    <a:masterClrMapping/>
  </p:clrMapOvr>
  <p:transition>
    <p:fade/>
  </p:transition>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B412-1362-4826-8F4D-5743F6D96489}"/>
              </a:ext>
            </a:extLst>
          </p:cNvPr>
          <p:cNvSpPr>
            <a:spLocks noGrp="1"/>
          </p:cNvSpPr>
          <p:nvPr>
            <p:ph type="title"/>
          </p:nvPr>
        </p:nvSpPr>
        <p:spPr/>
        <p:txBody>
          <a:bodyPr/>
          <a:lstStyle/>
          <a:p>
            <a:r>
              <a:rPr lang="en-US" dirty="0"/>
              <a:t>ODBC connectors</a:t>
            </a:r>
          </a:p>
        </p:txBody>
      </p:sp>
      <p:sp>
        <p:nvSpPr>
          <p:cNvPr id="3" name="Text Placeholder 2">
            <a:extLst>
              <a:ext uri="{FF2B5EF4-FFF2-40B4-BE49-F238E27FC236}">
                <a16:creationId xmlns:a16="http://schemas.microsoft.com/office/drawing/2014/main" id="{5FC99C33-50BD-4AEF-A7E8-6BCF2579DA63}"/>
              </a:ext>
            </a:extLst>
          </p:cNvPr>
          <p:cNvSpPr>
            <a:spLocks noGrp="1"/>
          </p:cNvSpPr>
          <p:nvPr>
            <p:ph type="body" sz="quarter" idx="10"/>
          </p:nvPr>
        </p:nvSpPr>
        <p:spPr>
          <a:xfrm>
            <a:off x="584200" y="1435497"/>
            <a:ext cx="10057860" cy="4235006"/>
          </a:xfrm>
        </p:spPr>
        <p:txBody>
          <a:bodyPr/>
          <a:lstStyle/>
          <a:p>
            <a:pPr lvl="0"/>
            <a:r>
              <a:rPr lang="en-US" dirty="0"/>
              <a:t>Two primary ODBC functions</a:t>
            </a:r>
          </a:p>
          <a:p>
            <a:pPr lvl="1"/>
            <a:r>
              <a:rPr lang="en-US" dirty="0" err="1"/>
              <a:t>Odbc.DataSource</a:t>
            </a:r>
            <a:r>
              <a:rPr lang="en-US" dirty="0"/>
              <a:t> for main connector—inherits default query folding based on what driver reports</a:t>
            </a:r>
          </a:p>
          <a:p>
            <a:pPr lvl="1"/>
            <a:r>
              <a:rPr lang="en-US" dirty="0" err="1"/>
              <a:t>Odbc.Query</a:t>
            </a:r>
            <a:r>
              <a:rPr lang="en-US" dirty="0"/>
              <a:t> lets you execute SQL statements used to return metadata that might not be returned through regular ODBC</a:t>
            </a:r>
          </a:p>
          <a:p>
            <a:pPr lvl="0"/>
            <a:r>
              <a:rPr lang="en-US" dirty="0"/>
              <a:t>Direct Query mode</a:t>
            </a:r>
          </a:p>
          <a:p>
            <a:pPr lvl="1"/>
            <a:r>
              <a:rPr lang="en-US" dirty="0"/>
              <a:t>Enables dealing with more data</a:t>
            </a:r>
          </a:p>
          <a:p>
            <a:pPr lvl="1"/>
            <a:r>
              <a:rPr lang="en-US" dirty="0"/>
              <a:t>This raises the complexity of developing a connector</a:t>
            </a:r>
          </a:p>
          <a:p>
            <a:pPr lvl="1"/>
            <a:r>
              <a:rPr lang="en-US" dirty="0"/>
              <a:t>Functionality is limited—the M engine will no longer compensate for operations that can’t be pushed down</a:t>
            </a:r>
          </a:p>
          <a:p>
            <a:endParaRPr lang="en-US" dirty="0"/>
          </a:p>
        </p:txBody>
      </p:sp>
    </p:spTree>
    <p:extLst>
      <p:ext uri="{BB962C8B-B14F-4D97-AF65-F5344CB8AC3E}">
        <p14:creationId xmlns:p14="http://schemas.microsoft.com/office/powerpoint/2010/main" val="605465159"/>
      </p:ext>
    </p:extLst>
  </p:cSld>
  <p:clrMapOvr>
    <a:masterClrMapping/>
  </p:clrMapOvr>
  <p:transition>
    <p:fade/>
  </p:transition>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2042" y="3962400"/>
            <a:ext cx="4164583" cy="2369880"/>
          </a:xfrm>
        </p:spPr>
        <p:txBody>
          <a:bodyPr/>
          <a:lstStyle/>
          <a:p>
            <a:r>
              <a:rPr lang="en-US"/>
              <a:t>Sameer Chabungbam</a:t>
            </a:r>
          </a:p>
          <a:p>
            <a:r>
              <a:rPr lang="en-US"/>
              <a:t>Principal Program Manager Lead</a:t>
            </a:r>
          </a:p>
          <a:p>
            <a:r>
              <a:rPr lang="en-US"/>
              <a:t>Data Integration</a:t>
            </a:r>
          </a:p>
          <a:p>
            <a:endParaRPr lang="en-US"/>
          </a:p>
          <a:p>
            <a:r>
              <a:rPr lang="en-US"/>
              <a:t>Colin Popell</a:t>
            </a:r>
          </a:p>
          <a:p>
            <a:r>
              <a:rPr lang="en-US"/>
              <a:t>Senior Program Manager</a:t>
            </a:r>
          </a:p>
          <a:p>
            <a:r>
              <a:rPr lang="en-US"/>
              <a:t>Data Integration</a:t>
            </a:r>
          </a:p>
        </p:txBody>
      </p:sp>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871544"/>
            <a:ext cx="5507737" cy="1661993"/>
          </a:xfrm>
        </p:spPr>
        <p:txBody>
          <a:bodyPr/>
          <a:lstStyle/>
          <a:p>
            <a:r>
              <a:rPr lang="en-US" dirty="0"/>
              <a:t>Building data connectors for the Microsoft </a:t>
            </a:r>
            <a:br>
              <a:rPr lang="en-US" dirty="0"/>
            </a:br>
            <a:r>
              <a:rPr lang="en-US" dirty="0"/>
              <a:t>Power Platform	</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2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029DCE-9631-42DE-9E63-84CF6E7E6B8B}"/>
              </a:ext>
            </a:extLst>
          </p:cNvPr>
          <p:cNvSpPr>
            <a:spLocks noGrp="1"/>
          </p:cNvSpPr>
          <p:nvPr>
            <p:ph type="title"/>
          </p:nvPr>
        </p:nvSpPr>
        <p:spPr/>
        <p:txBody>
          <a:bodyPr/>
          <a:lstStyle/>
          <a:p>
            <a:r>
              <a:rPr lang="en-US" dirty="0"/>
              <a:t>PowerApps and flow connectors</a:t>
            </a:r>
          </a:p>
        </p:txBody>
      </p:sp>
    </p:spTree>
    <p:extLst>
      <p:ext uri="{BB962C8B-B14F-4D97-AF65-F5344CB8AC3E}">
        <p14:creationId xmlns:p14="http://schemas.microsoft.com/office/powerpoint/2010/main" val="311949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0902" y="624314"/>
            <a:ext cx="10821786" cy="1075403"/>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A</a:t>
            </a:r>
            <a:r>
              <a:rPr kumimoji="0" lang="en-US" sz="32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kumimoji="0" lang="en-US" sz="3200" b="1" i="0" u="none" strike="noStrike" kern="1200" cap="none" spc="0" normalizeH="0" baseline="0" noProof="0">
                <a:ln>
                  <a:noFill/>
                </a:ln>
                <a:gradFill>
                  <a:gsLst>
                    <a:gs pos="0">
                      <a:srgbClr val="0D0D0D"/>
                    </a:gs>
                    <a:gs pos="100000">
                      <a:srgbClr val="0D0D0D"/>
                    </a:gs>
                  </a:gsLst>
                  <a:lin ang="5400000" scaled="0"/>
                </a:gradFill>
                <a:effectLst/>
                <a:uLnTx/>
                <a:uFillTx/>
                <a:latin typeface="Segoe UI Light" panose="020B0502040204020203" pitchFamily="34" charset="0"/>
                <a:ea typeface="+mn-ea"/>
                <a:cs typeface="Segoe UI Light" panose="020B0502040204020203" pitchFamily="34" charset="0"/>
              </a:rPr>
              <a:t>connector</a:t>
            </a:r>
            <a:r>
              <a:rPr kumimoji="0" lang="en-US" sz="3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is a wrapper around an “API” that allows the underlying service to talk to </a:t>
            </a:r>
            <a:r>
              <a:rPr kumimoji="0" lang="en-US" sz="3200" b="1" i="0" u="none" strike="noStrike" kern="1200" cap="none" spc="0" normalizeH="0" baseline="0" noProof="0">
                <a:ln>
                  <a:noFill/>
                </a:ln>
                <a:gradFill>
                  <a:gsLst>
                    <a:gs pos="0">
                      <a:srgbClr val="0D0D0D"/>
                    </a:gs>
                    <a:gs pos="100000">
                      <a:srgbClr val="0D0D0D"/>
                    </a:gs>
                  </a:gsLst>
                  <a:lin ang="5400000" scaled="0"/>
                </a:gradFill>
                <a:effectLst/>
                <a:uLnTx/>
                <a:uFillTx/>
                <a:latin typeface="Segoe UI Light" panose="020B0502040204020203" pitchFamily="34" charset="0"/>
                <a:ea typeface="+mn-ea"/>
                <a:cs typeface="Segoe UI Light" panose="020B0502040204020203" pitchFamily="34" charset="0"/>
              </a:rPr>
              <a:t>Microsoft Flow </a:t>
            </a:r>
            <a:r>
              <a:rPr kumimoji="0" lang="en-US" sz="3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and </a:t>
            </a:r>
            <a:r>
              <a:rPr kumimoji="0" lang="en-US" sz="3200" b="1" i="0" u="none" strike="noStrike" kern="1200" cap="none" spc="0" normalizeH="0" baseline="0" noProof="0">
                <a:ln>
                  <a:noFill/>
                </a:ln>
                <a:gradFill>
                  <a:gsLst>
                    <a:gs pos="0">
                      <a:srgbClr val="0D0D0D"/>
                    </a:gs>
                    <a:gs pos="100000">
                      <a:srgbClr val="0D0D0D"/>
                    </a:gs>
                  </a:gsLst>
                  <a:lin ang="5400000" scaled="0"/>
                </a:gradFill>
                <a:effectLst/>
                <a:uLnTx/>
                <a:uFillTx/>
                <a:latin typeface="Segoe UI Light" panose="020B0502040204020203" pitchFamily="34" charset="0"/>
                <a:ea typeface="+mn-ea"/>
                <a:cs typeface="Segoe UI Light" panose="020B0502040204020203" pitchFamily="34" charset="0"/>
              </a:rPr>
              <a:t>PowerApps</a:t>
            </a:r>
          </a:p>
        </p:txBody>
      </p:sp>
      <p:pic>
        <p:nvPicPr>
          <p:cNvPr id="22" name="Picture 21">
            <a:extLst>
              <a:ext uri="{FF2B5EF4-FFF2-40B4-BE49-F238E27FC236}">
                <a16:creationId xmlns:a16="http://schemas.microsoft.com/office/drawing/2014/main" id="{9C65EEF4-401B-48DC-A219-B4C17E7959E5}"/>
              </a:ext>
            </a:extLst>
          </p:cNvPr>
          <p:cNvPicPr>
            <a:picLocks noChangeAspect="1"/>
          </p:cNvPicPr>
          <p:nvPr/>
        </p:nvPicPr>
        <p:blipFill>
          <a:blip r:embed="rId3"/>
          <a:stretch>
            <a:fillRect/>
          </a:stretch>
        </p:blipFill>
        <p:spPr>
          <a:xfrm>
            <a:off x="1878663" y="2085584"/>
            <a:ext cx="3791228" cy="3386182"/>
          </a:xfrm>
          <a:prstGeom prst="rect">
            <a:avLst/>
          </a:prstGeom>
        </p:spPr>
      </p:pic>
      <p:pic>
        <p:nvPicPr>
          <p:cNvPr id="23" name="Picture 22">
            <a:extLst>
              <a:ext uri="{FF2B5EF4-FFF2-40B4-BE49-F238E27FC236}">
                <a16:creationId xmlns:a16="http://schemas.microsoft.com/office/drawing/2014/main" id="{A949C6B4-2D43-4F17-9B63-F312D1A1C353}"/>
              </a:ext>
            </a:extLst>
          </p:cNvPr>
          <p:cNvPicPr>
            <a:picLocks noChangeAspect="1"/>
          </p:cNvPicPr>
          <p:nvPr/>
        </p:nvPicPr>
        <p:blipFill rotWithShape="1">
          <a:blip r:embed="rId4"/>
          <a:srcRect l="1456" t="458" r="86869" b="95173"/>
          <a:stretch/>
        </p:blipFill>
        <p:spPr>
          <a:xfrm>
            <a:off x="2501574" y="4786671"/>
            <a:ext cx="726615" cy="685095"/>
          </a:xfrm>
          <a:prstGeom prst="rect">
            <a:avLst/>
          </a:prstGeom>
          <a:solidFill>
            <a:schemeClr val="bg1"/>
          </a:solidFill>
          <a:ln>
            <a:noFill/>
          </a:ln>
        </p:spPr>
      </p:pic>
      <p:pic>
        <p:nvPicPr>
          <p:cNvPr id="24" name="Picture 23">
            <a:extLst>
              <a:ext uri="{FF2B5EF4-FFF2-40B4-BE49-F238E27FC236}">
                <a16:creationId xmlns:a16="http://schemas.microsoft.com/office/drawing/2014/main" id="{3819AE21-6CB5-4D4E-99BF-5D3D9A98A37C}"/>
              </a:ext>
            </a:extLst>
          </p:cNvPr>
          <p:cNvPicPr>
            <a:picLocks noChangeAspect="1"/>
          </p:cNvPicPr>
          <p:nvPr/>
        </p:nvPicPr>
        <p:blipFill rotWithShape="1">
          <a:blip r:embed="rId4"/>
          <a:srcRect l="86294" t="546" r="2031" b="95085"/>
          <a:stretch/>
        </p:blipFill>
        <p:spPr>
          <a:xfrm>
            <a:off x="4201744" y="4786671"/>
            <a:ext cx="726615" cy="685095"/>
          </a:xfrm>
          <a:prstGeom prst="rect">
            <a:avLst/>
          </a:prstGeom>
          <a:solidFill>
            <a:schemeClr val="bg1"/>
          </a:solidFill>
          <a:ln>
            <a:noFill/>
          </a:ln>
        </p:spPr>
      </p:pic>
      <p:pic>
        <p:nvPicPr>
          <p:cNvPr id="27" name="Picture 26">
            <a:extLst>
              <a:ext uri="{FF2B5EF4-FFF2-40B4-BE49-F238E27FC236}">
                <a16:creationId xmlns:a16="http://schemas.microsoft.com/office/drawing/2014/main" id="{EE653B7C-75E2-408B-BD09-FDCB7CB98351}"/>
              </a:ext>
            </a:extLst>
          </p:cNvPr>
          <p:cNvPicPr>
            <a:picLocks noChangeAspect="1"/>
          </p:cNvPicPr>
          <p:nvPr/>
        </p:nvPicPr>
        <p:blipFill rotWithShape="1">
          <a:blip r:embed="rId4"/>
          <a:srcRect l="1835" t="41171" r="86490" b="54460"/>
          <a:stretch/>
        </p:blipFill>
        <p:spPr>
          <a:xfrm>
            <a:off x="3388627" y="4786671"/>
            <a:ext cx="726615" cy="685095"/>
          </a:xfrm>
          <a:prstGeom prst="rect">
            <a:avLst/>
          </a:prstGeom>
          <a:solidFill>
            <a:schemeClr val="bg1"/>
          </a:solidFill>
          <a:ln>
            <a:noFill/>
          </a:ln>
        </p:spPr>
      </p:pic>
      <p:grpSp>
        <p:nvGrpSpPr>
          <p:cNvPr id="34" name="Group 33">
            <a:extLst>
              <a:ext uri="{FF2B5EF4-FFF2-40B4-BE49-F238E27FC236}">
                <a16:creationId xmlns:a16="http://schemas.microsoft.com/office/drawing/2014/main" id="{3EEF1CD7-1C4D-4AC1-982A-13785E709E40}"/>
              </a:ext>
            </a:extLst>
          </p:cNvPr>
          <p:cNvGrpSpPr/>
          <p:nvPr/>
        </p:nvGrpSpPr>
        <p:grpSpPr>
          <a:xfrm>
            <a:off x="5842894" y="2085584"/>
            <a:ext cx="4840278" cy="3361883"/>
            <a:chOff x="7677471" y="1392072"/>
            <a:chExt cx="4003665" cy="2720413"/>
          </a:xfrm>
        </p:grpSpPr>
        <p:grpSp>
          <p:nvGrpSpPr>
            <p:cNvPr id="35" name="Group 34">
              <a:extLst>
                <a:ext uri="{FF2B5EF4-FFF2-40B4-BE49-F238E27FC236}">
                  <a16:creationId xmlns:a16="http://schemas.microsoft.com/office/drawing/2014/main" id="{68691DF9-7A2B-46E0-9D45-6672DA3601B8}"/>
                </a:ext>
              </a:extLst>
            </p:cNvPr>
            <p:cNvGrpSpPr/>
            <p:nvPr/>
          </p:nvGrpSpPr>
          <p:grpSpPr>
            <a:xfrm>
              <a:off x="7677471" y="1712137"/>
              <a:ext cx="4003665" cy="2044320"/>
              <a:chOff x="6699698" y="2857189"/>
              <a:chExt cx="5437880" cy="2969632"/>
            </a:xfrm>
          </p:grpSpPr>
          <p:grpSp>
            <p:nvGrpSpPr>
              <p:cNvPr id="38" name="Group 37">
                <a:extLst>
                  <a:ext uri="{FF2B5EF4-FFF2-40B4-BE49-F238E27FC236}">
                    <a16:creationId xmlns:a16="http://schemas.microsoft.com/office/drawing/2014/main" id="{111251B4-A2BF-4A58-B0DA-586E1256F496}"/>
                  </a:ext>
                </a:extLst>
              </p:cNvPr>
              <p:cNvGrpSpPr/>
              <p:nvPr/>
            </p:nvGrpSpPr>
            <p:grpSpPr>
              <a:xfrm>
                <a:off x="6699698" y="2857189"/>
                <a:ext cx="5437880" cy="2969632"/>
                <a:chOff x="7089648" y="3144178"/>
                <a:chExt cx="4657980" cy="2247039"/>
              </a:xfrm>
            </p:grpSpPr>
            <p:pic>
              <p:nvPicPr>
                <p:cNvPr id="42" name="Picture 41">
                  <a:extLst>
                    <a:ext uri="{FF2B5EF4-FFF2-40B4-BE49-F238E27FC236}">
                      <a16:creationId xmlns:a16="http://schemas.microsoft.com/office/drawing/2014/main" id="{86C9ED49-212A-4033-BF1D-6DD7E410CFE0}"/>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7089648" y="3144178"/>
                  <a:ext cx="4657980" cy="2247039"/>
                </a:xfrm>
                <a:prstGeom prst="rect">
                  <a:avLst/>
                </a:prstGeom>
              </p:spPr>
            </p:pic>
            <p:sp>
              <p:nvSpPr>
                <p:cNvPr id="44" name="Rectangle: Rounded Corners 43">
                  <a:extLst>
                    <a:ext uri="{FF2B5EF4-FFF2-40B4-BE49-F238E27FC236}">
                      <a16:creationId xmlns:a16="http://schemas.microsoft.com/office/drawing/2014/main" id="{67173636-517B-48C3-98F6-9DE17EBE073B}"/>
                    </a:ext>
                  </a:extLst>
                </p:cNvPr>
                <p:cNvSpPr/>
                <p:nvPr/>
              </p:nvSpPr>
              <p:spPr>
                <a:xfrm>
                  <a:off x="9875797" y="3863017"/>
                  <a:ext cx="1737341" cy="939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9" name="Picture 38">
                <a:extLst>
                  <a:ext uri="{FF2B5EF4-FFF2-40B4-BE49-F238E27FC236}">
                    <a16:creationId xmlns:a16="http://schemas.microsoft.com/office/drawing/2014/main" id="{E3D58063-9666-404D-8F94-178800C87CD6}"/>
                  </a:ext>
                </a:extLst>
              </p:cNvPr>
              <p:cNvPicPr>
                <a:picLocks noChangeAspect="1"/>
              </p:cNvPicPr>
              <p:nvPr/>
            </p:nvPicPr>
            <p:blipFill>
              <a:blip r:embed="rId6"/>
              <a:stretch>
                <a:fillRect/>
              </a:stretch>
            </p:blipFill>
            <p:spPr>
              <a:xfrm>
                <a:off x="10251023" y="4219862"/>
                <a:ext cx="762171" cy="762171"/>
              </a:xfrm>
              <a:prstGeom prst="rect">
                <a:avLst/>
              </a:prstGeom>
            </p:spPr>
          </p:pic>
          <p:pic>
            <p:nvPicPr>
              <p:cNvPr id="40" name="Picture 39">
                <a:extLst>
                  <a:ext uri="{FF2B5EF4-FFF2-40B4-BE49-F238E27FC236}">
                    <a16:creationId xmlns:a16="http://schemas.microsoft.com/office/drawing/2014/main" id="{E95EF415-FCFE-4CC0-9A3A-75129B50D295}"/>
                  </a:ext>
                </a:extLst>
              </p:cNvPr>
              <p:cNvPicPr>
                <a:picLocks noChangeAspect="1"/>
              </p:cNvPicPr>
              <p:nvPr/>
            </p:nvPicPr>
            <p:blipFill>
              <a:blip r:embed="rId7"/>
              <a:stretch>
                <a:fillRect/>
              </a:stretch>
            </p:blipFill>
            <p:spPr>
              <a:xfrm>
                <a:off x="11071733" y="4228774"/>
                <a:ext cx="733994" cy="737592"/>
              </a:xfrm>
              <a:prstGeom prst="rect">
                <a:avLst/>
              </a:prstGeom>
            </p:spPr>
          </p:pic>
          <p:pic>
            <p:nvPicPr>
              <p:cNvPr id="41" name="Picture 40">
                <a:extLst>
                  <a:ext uri="{FF2B5EF4-FFF2-40B4-BE49-F238E27FC236}">
                    <a16:creationId xmlns:a16="http://schemas.microsoft.com/office/drawing/2014/main" id="{E4504455-CF2F-4FD9-A64F-FCA867C59F4D}"/>
                  </a:ext>
                </a:extLst>
              </p:cNvPr>
              <p:cNvPicPr>
                <a:picLocks noChangeAspect="1"/>
              </p:cNvPicPr>
              <p:nvPr/>
            </p:nvPicPr>
            <p:blipFill>
              <a:blip r:embed="rId8"/>
              <a:stretch>
                <a:fillRect/>
              </a:stretch>
            </p:blipFill>
            <p:spPr>
              <a:xfrm>
                <a:off x="10690313" y="3477284"/>
                <a:ext cx="743050" cy="757837"/>
              </a:xfrm>
              <a:prstGeom prst="rect">
                <a:avLst/>
              </a:prstGeom>
            </p:spPr>
          </p:pic>
        </p:grpSp>
        <p:sp>
          <p:nvSpPr>
            <p:cNvPr id="36" name="Rectangle 35">
              <a:extLst>
                <a:ext uri="{FF2B5EF4-FFF2-40B4-BE49-F238E27FC236}">
                  <a16:creationId xmlns:a16="http://schemas.microsoft.com/office/drawing/2014/main" id="{5363343C-83EB-40DB-BF54-34B7DBC6ECF1}"/>
                </a:ext>
              </a:extLst>
            </p:cNvPr>
            <p:cNvSpPr/>
            <p:nvPr/>
          </p:nvSpPr>
          <p:spPr bwMode="auto">
            <a:xfrm>
              <a:off x="7758752" y="1392072"/>
              <a:ext cx="2039337" cy="272041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7" name="Picture 36">
              <a:extLst>
                <a:ext uri="{FF2B5EF4-FFF2-40B4-BE49-F238E27FC236}">
                  <a16:creationId xmlns:a16="http://schemas.microsoft.com/office/drawing/2014/main" id="{BF2883B3-A86D-4360-A4CF-50D71ED46A73}"/>
                </a:ext>
              </a:extLst>
            </p:cNvPr>
            <p:cNvPicPr>
              <a:picLocks noChangeAspect="1"/>
            </p:cNvPicPr>
            <p:nvPr/>
          </p:nvPicPr>
          <p:blipFill rotWithShape="1">
            <a:blip r:embed="rId5">
              <a:clrChange>
                <a:clrFrom>
                  <a:srgbClr val="F8F8F8"/>
                </a:clrFrom>
                <a:clrTo>
                  <a:srgbClr val="F8F8F8">
                    <a:alpha val="0"/>
                  </a:srgbClr>
                </a:clrTo>
              </a:clrChange>
            </a:blip>
            <a:srcRect r="54772"/>
            <a:stretch/>
          </p:blipFill>
          <p:spPr>
            <a:xfrm>
              <a:off x="7987291" y="1712137"/>
              <a:ext cx="1810798" cy="2044320"/>
            </a:xfrm>
            <a:prstGeom prst="rect">
              <a:avLst/>
            </a:prstGeom>
          </p:spPr>
        </p:pic>
      </p:grpSp>
      <p:sp>
        <p:nvSpPr>
          <p:cNvPr id="3" name="Rectangle 2">
            <a:extLst>
              <a:ext uri="{FF2B5EF4-FFF2-40B4-BE49-F238E27FC236}">
                <a16:creationId xmlns:a16="http://schemas.microsoft.com/office/drawing/2014/main" id="{96F87C39-E419-4896-881E-62DB321E6446}"/>
              </a:ext>
            </a:extLst>
          </p:cNvPr>
          <p:cNvSpPr/>
          <p:nvPr/>
        </p:nvSpPr>
        <p:spPr bwMode="auto">
          <a:xfrm>
            <a:off x="6493839" y="3458854"/>
            <a:ext cx="753960" cy="6468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3A52BF4C-9D57-4766-9E9A-C7634A9F963D}"/>
              </a:ext>
            </a:extLst>
          </p:cNvPr>
          <p:cNvPicPr>
            <a:picLocks noChangeAspect="1"/>
          </p:cNvPicPr>
          <p:nvPr/>
        </p:nvPicPr>
        <p:blipFill rotWithShape="1">
          <a:blip r:embed="rId9"/>
          <a:srcRect l="50530" t="76788" r="33929"/>
          <a:stretch/>
        </p:blipFill>
        <p:spPr>
          <a:xfrm>
            <a:off x="6618259" y="3462596"/>
            <a:ext cx="628636" cy="607860"/>
          </a:xfrm>
          <a:prstGeom prst="rect">
            <a:avLst/>
          </a:prstGeom>
        </p:spPr>
      </p:pic>
    </p:spTree>
    <p:extLst>
      <p:ext uri="{BB962C8B-B14F-4D97-AF65-F5344CB8AC3E}">
        <p14:creationId xmlns:p14="http://schemas.microsoft.com/office/powerpoint/2010/main" val="377521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462CE-6789-4317-BAFC-CF74D64C2EB2}"/>
              </a:ext>
            </a:extLst>
          </p:cNvPr>
          <p:cNvPicPr>
            <a:picLocks noChangeAspect="1"/>
          </p:cNvPicPr>
          <p:nvPr/>
        </p:nvPicPr>
        <p:blipFill>
          <a:blip r:embed="rId3"/>
          <a:stretch>
            <a:fillRect/>
          </a:stretch>
        </p:blipFill>
        <p:spPr>
          <a:xfrm>
            <a:off x="5884269" y="-6212544"/>
            <a:ext cx="6219825" cy="6086475"/>
          </a:xfrm>
          <a:prstGeom prst="rect">
            <a:avLst/>
          </a:prstGeom>
        </p:spPr>
      </p:pic>
      <p:sp>
        <p:nvSpPr>
          <p:cNvPr id="6" name="Title 5">
            <a:extLst>
              <a:ext uri="{FF2B5EF4-FFF2-40B4-BE49-F238E27FC236}">
                <a16:creationId xmlns:a16="http://schemas.microsoft.com/office/drawing/2014/main" id="{B0CD1B49-F5A7-450E-A5EF-F8DF5785F196}"/>
              </a:ext>
            </a:extLst>
          </p:cNvPr>
          <p:cNvSpPr>
            <a:spLocks noGrp="1"/>
          </p:cNvSpPr>
          <p:nvPr>
            <p:ph type="title"/>
          </p:nvPr>
        </p:nvSpPr>
        <p:spPr>
          <a:xfrm>
            <a:off x="269240" y="289511"/>
            <a:ext cx="11655840" cy="899665"/>
          </a:xfrm>
        </p:spPr>
        <p:txBody>
          <a:bodyPr/>
          <a:lstStyle/>
          <a:p>
            <a:r>
              <a:rPr lang="en-US"/>
              <a:t>Cloud and on-premises connectivity </a:t>
            </a:r>
          </a:p>
        </p:txBody>
      </p:sp>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269240" y="1949426"/>
            <a:ext cx="5330952" cy="3016210"/>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With </a:t>
            </a:r>
            <a:r>
              <a:rPr kumimoji="0" lang="en-US" sz="1600" b="1"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public connectors</a:t>
            </a:r>
            <a:r>
              <a:rPr kumimoji="0" lang="en-US" sz="1600" b="0"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 built-in connectivity to over 200 cloud services, files, databases, web APIs, etc.</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Connect to the service with your own security credentials</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endParaRPr lang="en-US" sz="1600">
              <a:solidFill>
                <a:srgbClr val="505050"/>
              </a:solidFill>
              <a:latin typeface="Segoe UI Light"/>
              <a:cs typeface="Segoe UI Light" panose="020B0502040204020203" pitchFamily="34" charset="0"/>
            </a:endParaRP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With </a:t>
            </a:r>
            <a:r>
              <a:rPr kumimoji="0" lang="en-US" sz="1600" b="1"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custom connectors</a:t>
            </a:r>
            <a:r>
              <a:rPr kumimoji="0" lang="en-US" sz="1600" b="0" i="0" u="none" strike="noStrike" kern="1200" cap="none" spc="0" normalizeH="0" baseline="0" noProof="0">
                <a:ln>
                  <a:noFill/>
                </a:ln>
                <a:solidFill>
                  <a:srgbClr val="505050"/>
                </a:solidFill>
                <a:effectLst/>
                <a:uLnTx/>
                <a:uFillTx/>
                <a:latin typeface="Segoe UI Light"/>
                <a:ea typeface="+mn-ea"/>
                <a:cs typeface="Segoe UI Light" panose="020B0502040204020203" pitchFamily="34" charset="0"/>
              </a:rPr>
              <a:t>, you can extend the reach for your organization</a:t>
            </a:r>
          </a:p>
        </p:txBody>
      </p:sp>
      <p:cxnSp>
        <p:nvCxnSpPr>
          <p:cNvPr id="18" name="Straight Connector 17">
            <a:extLst>
              <a:ext uri="{FF2B5EF4-FFF2-40B4-BE49-F238E27FC236}">
                <a16:creationId xmlns:a16="http://schemas.microsoft.com/office/drawing/2014/main" id="{2D0D8A49-9FA1-4521-9501-7E536E225EF3}"/>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4341E31-88B8-4AF9-B495-48A02DBD8C37}"/>
              </a:ext>
            </a:extLst>
          </p:cNvPr>
          <p:cNvSpPr/>
          <p:nvPr/>
        </p:nvSpPr>
        <p:spPr>
          <a:xfrm>
            <a:off x="1134188" y="6245323"/>
            <a:ext cx="3601056" cy="646331"/>
          </a:xfrm>
          <a:prstGeom prst="rect">
            <a:avLst/>
          </a:prstGeom>
        </p:spPr>
        <p:txBody>
          <a:bodyPr wrap="square" lIns="0" rIns="0">
            <a:noAutofit/>
          </a:bodyPr>
          <a:lstStyle/>
          <a:p>
            <a:pPr marL="0" marR="0" lvl="0" indent="0" algn="ctr"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250+ connectors today</a:t>
            </a:r>
          </a:p>
        </p:txBody>
      </p:sp>
    </p:spTree>
    <p:extLst>
      <p:ext uri="{BB962C8B-B14F-4D97-AF65-F5344CB8AC3E}">
        <p14:creationId xmlns:p14="http://schemas.microsoft.com/office/powerpoint/2010/main" val="13256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7 -2.96296E-6 L -4.16667E-7 1.19537 " pathEditMode="relative" rAng="0" ptsTypes="AA">
                                      <p:cBhvr>
                                        <p:cTn id="6" dur="4000" fill="hold"/>
                                        <p:tgtEl>
                                          <p:spTgt spid="2"/>
                                        </p:tgtEl>
                                        <p:attrNameLst>
                                          <p:attrName>ppt_x</p:attrName>
                                          <p:attrName>ppt_y</p:attrName>
                                        </p:attrNameLst>
                                      </p:cBhvr>
                                      <p:rCtr x="0" y="5976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animEffect transition="in" filter="fade">
                                      <p:cBhvr>
                                        <p:cTn id="11"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99581-83D8-4242-8E7F-A90D83A76C2D}"/>
              </a:ext>
            </a:extLst>
          </p:cNvPr>
          <p:cNvSpPr>
            <a:spLocks noGrp="1"/>
          </p:cNvSpPr>
          <p:nvPr>
            <p:ph type="title"/>
          </p:nvPr>
        </p:nvSpPr>
        <p:spPr/>
        <p:txBody>
          <a:bodyPr/>
          <a:lstStyle/>
          <a:p>
            <a:r>
              <a:rPr lang="en-US" dirty="0"/>
              <a:t>Demo: Building our first connector</a:t>
            </a:r>
          </a:p>
        </p:txBody>
      </p:sp>
      <p:sp>
        <p:nvSpPr>
          <p:cNvPr id="4" name="Text Placeholder 3">
            <a:extLst>
              <a:ext uri="{FF2B5EF4-FFF2-40B4-BE49-F238E27FC236}">
                <a16:creationId xmlns:a16="http://schemas.microsoft.com/office/drawing/2014/main" id="{42A0FD73-80E1-49B9-843A-45F9297B5926}"/>
              </a:ext>
            </a:extLst>
          </p:cNvPr>
          <p:cNvSpPr>
            <a:spLocks noGrp="1"/>
          </p:cNvSpPr>
          <p:nvPr>
            <p:ph type="body" sz="quarter" idx="12"/>
          </p:nvPr>
        </p:nvSpPr>
        <p:spPr/>
        <p:txBody>
          <a:bodyPr/>
          <a:lstStyle/>
          <a:p>
            <a:r>
              <a:rPr lang="en-US"/>
              <a:t>Sameer Chabungbam</a:t>
            </a:r>
          </a:p>
        </p:txBody>
      </p:sp>
    </p:spTree>
    <p:extLst>
      <p:ext uri="{BB962C8B-B14F-4D97-AF65-F5344CB8AC3E}">
        <p14:creationId xmlns:p14="http://schemas.microsoft.com/office/powerpoint/2010/main" val="399365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5.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2748E-BE98-4813-BD1B-5F49856DEE27}"/>
              </a:ext>
            </a:extLst>
          </p:cNvPr>
          <p:cNvSpPr>
            <a:spLocks noGrp="1"/>
          </p:cNvSpPr>
          <p:nvPr>
            <p:ph type="title"/>
          </p:nvPr>
        </p:nvSpPr>
        <p:spPr/>
        <p:txBody>
          <a:bodyPr/>
          <a:lstStyle/>
          <a:p>
            <a:r>
              <a:rPr lang="en-US"/>
              <a:t>Developing your custom connector</a:t>
            </a:r>
          </a:p>
        </p:txBody>
      </p:sp>
      <p:sp>
        <p:nvSpPr>
          <p:cNvPr id="4" name="Text Placeholder 3">
            <a:extLst>
              <a:ext uri="{FF2B5EF4-FFF2-40B4-BE49-F238E27FC236}">
                <a16:creationId xmlns:a16="http://schemas.microsoft.com/office/drawing/2014/main" id="{4D46D4B6-6D80-4EEE-BEB3-6AE3FAECCA3C}"/>
              </a:ext>
            </a:extLst>
          </p:cNvPr>
          <p:cNvSpPr>
            <a:spLocks noGrp="1"/>
          </p:cNvSpPr>
          <p:nvPr>
            <p:ph type="body" sz="quarter" idx="10"/>
          </p:nvPr>
        </p:nvSpPr>
        <p:spPr>
          <a:xfrm>
            <a:off x="584200" y="1435497"/>
            <a:ext cx="11018520" cy="5084469"/>
          </a:xfrm>
        </p:spPr>
        <p:txBody>
          <a:bodyPr/>
          <a:lstStyle/>
          <a:p>
            <a:r>
              <a:rPr lang="en-US" dirty="0"/>
              <a:t>Understand the API for the service</a:t>
            </a:r>
          </a:p>
          <a:p>
            <a:r>
              <a:rPr lang="en-US" dirty="0"/>
              <a:t>Start from scratch, an </a:t>
            </a:r>
            <a:r>
              <a:rPr lang="en-US" dirty="0" err="1"/>
              <a:t>OpenAPI</a:t>
            </a:r>
            <a:r>
              <a:rPr lang="en-US" dirty="0"/>
              <a:t> definition, or a Postman collection</a:t>
            </a:r>
          </a:p>
          <a:p>
            <a:r>
              <a:rPr lang="en-US" dirty="0"/>
              <a:t>Set up the authentication used by the API</a:t>
            </a:r>
          </a:p>
          <a:p>
            <a:pPr lvl="1"/>
            <a:r>
              <a:rPr lang="en-US" dirty="0"/>
              <a:t>Anonymous</a:t>
            </a:r>
          </a:p>
          <a:p>
            <a:pPr lvl="1"/>
            <a:r>
              <a:rPr lang="en-US" dirty="0"/>
              <a:t>Basic (username + password)</a:t>
            </a:r>
          </a:p>
          <a:p>
            <a:pPr lvl="1"/>
            <a:r>
              <a:rPr lang="en-US" dirty="0"/>
              <a:t>API Key</a:t>
            </a:r>
          </a:p>
          <a:p>
            <a:pPr lvl="1"/>
            <a:r>
              <a:rPr lang="en-US" dirty="0"/>
              <a:t>OAUTH 2.0 (cloud only) —including Azure AD</a:t>
            </a:r>
          </a:p>
          <a:p>
            <a:pPr lvl="1"/>
            <a:r>
              <a:rPr lang="en-US" dirty="0"/>
              <a:t>Windows (On-premise only)</a:t>
            </a:r>
          </a:p>
          <a:p>
            <a:r>
              <a:rPr lang="en-US" dirty="0"/>
              <a:t>Define the operations for your connector</a:t>
            </a:r>
          </a:p>
          <a:p>
            <a:pPr lvl="1"/>
            <a:r>
              <a:rPr lang="en-US" dirty="0"/>
              <a:t>Import the request and response from a sample payload</a:t>
            </a:r>
          </a:p>
          <a:p>
            <a:r>
              <a:rPr lang="en-US" dirty="0"/>
              <a:t>Save and test your connector in Flow and PowerApps</a:t>
            </a:r>
          </a:p>
          <a:p>
            <a:pPr lvl="1"/>
            <a:endParaRPr lang="en-US" dirty="0"/>
          </a:p>
        </p:txBody>
      </p:sp>
      <p:pic>
        <p:nvPicPr>
          <p:cNvPr id="7" name="Graphic 6" descr="Repeat">
            <a:extLst>
              <a:ext uri="{FF2B5EF4-FFF2-40B4-BE49-F238E27FC236}">
                <a16:creationId xmlns:a16="http://schemas.microsoft.com/office/drawing/2014/main" id="{B20BBE8B-00E2-44C5-AF95-BBDDC0A8E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7840" y="4591396"/>
            <a:ext cx="1809404" cy="1809404"/>
          </a:xfrm>
          <a:prstGeom prst="rect">
            <a:avLst/>
          </a:prstGeom>
        </p:spPr>
      </p:pic>
    </p:spTree>
    <p:extLst>
      <p:ext uri="{BB962C8B-B14F-4D97-AF65-F5344CB8AC3E}">
        <p14:creationId xmlns:p14="http://schemas.microsoft.com/office/powerpoint/2010/main" val="231334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a:t>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5"/>
            <a:ext cx="2742810" cy="4663111"/>
          </a:xfrm>
          <a:prstGeom prst="roundRect">
            <a:avLst/>
          </a:prstGeom>
          <a:solidFill>
            <a:srgbClr val="00B0F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APIM Gateway</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
        <p:nvSpPr>
          <p:cNvPr id="5" name="Cylinder 4">
            <a:extLst>
              <a:ext uri="{FF2B5EF4-FFF2-40B4-BE49-F238E27FC236}">
                <a16:creationId xmlns:a16="http://schemas.microsoft.com/office/drawing/2014/main" id="{F1930A93-7E90-4990-958B-157B14B885CB}"/>
              </a:ext>
            </a:extLst>
          </p:cNvPr>
          <p:cNvSpPr/>
          <p:nvPr/>
        </p:nvSpPr>
        <p:spPr bwMode="auto">
          <a:xfrm>
            <a:off x="4996451" y="5210938"/>
            <a:ext cx="1595700" cy="680112"/>
          </a:xfrm>
          <a:prstGeom prst="can">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Token store</a:t>
            </a:r>
          </a:p>
        </p:txBody>
      </p:sp>
      <p:cxnSp>
        <p:nvCxnSpPr>
          <p:cNvPr id="36" name="Straight Arrow Connector 35">
            <a:extLst>
              <a:ext uri="{FF2B5EF4-FFF2-40B4-BE49-F238E27FC236}">
                <a16:creationId xmlns:a16="http://schemas.microsoft.com/office/drawing/2014/main" id="{52B609BD-66B2-4F0C-8A32-1F2C8E08BDA9}"/>
              </a:ext>
            </a:extLst>
          </p:cNvPr>
          <p:cNvCxnSpPr>
            <a:cxnSpLocks/>
          </p:cNvCxnSpPr>
          <p:nvPr/>
        </p:nvCxnSpPr>
        <p:spPr>
          <a:xfrm flipV="1">
            <a:off x="5875472" y="4373471"/>
            <a:ext cx="2216" cy="8083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75372FB8-6144-4BB3-B207-540A97D158DF}"/>
              </a:ext>
            </a:extLst>
          </p:cNvPr>
          <p:cNvCxnSpPr>
            <a:cxnSpLocks/>
          </p:cNvCxnSpPr>
          <p:nvPr/>
        </p:nvCxnSpPr>
        <p:spPr>
          <a:xfrm flipH="1">
            <a:off x="5755801" y="4365084"/>
            <a:ext cx="6680" cy="845854"/>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Rectangle: Single Corner Snipped 39">
            <a:extLst>
              <a:ext uri="{FF2B5EF4-FFF2-40B4-BE49-F238E27FC236}">
                <a16:creationId xmlns:a16="http://schemas.microsoft.com/office/drawing/2014/main" id="{301CB7B1-2AD5-4B08-89C3-7ABF4A00A900}"/>
              </a:ext>
            </a:extLst>
          </p:cNvPr>
          <p:cNvSpPr/>
          <p:nvPr/>
        </p:nvSpPr>
        <p:spPr bwMode="auto">
          <a:xfrm>
            <a:off x="4539464" y="4567732"/>
            <a:ext cx="1016719" cy="41832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sp>
        <p:nvSpPr>
          <p:cNvPr id="41" name="Rectangle: Single Corner Snipped 40">
            <a:extLst>
              <a:ext uri="{FF2B5EF4-FFF2-40B4-BE49-F238E27FC236}">
                <a16:creationId xmlns:a16="http://schemas.microsoft.com/office/drawing/2014/main" id="{882B8BCA-2E7D-4310-AB99-8B48882D797F}"/>
              </a:ext>
            </a:extLst>
          </p:cNvPr>
          <p:cNvSpPr/>
          <p:nvPr/>
        </p:nvSpPr>
        <p:spPr bwMode="auto">
          <a:xfrm>
            <a:off x="6054659" y="4578357"/>
            <a:ext cx="953593" cy="411325"/>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spTree>
    <p:extLst>
      <p:ext uri="{BB962C8B-B14F-4D97-AF65-F5344CB8AC3E}">
        <p14:creationId xmlns:p14="http://schemas.microsoft.com/office/powerpoint/2010/main" val="1143432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22" presetClass="entr" presetSubtype="4" fill="hold" nodeType="withEffect">
                                  <p:stCondLst>
                                    <p:cond delay="50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down)">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down)">
                                      <p:cBhvr>
                                        <p:cTn id="77" dur="500"/>
                                        <p:tgtEl>
                                          <p:spTgt spid="39"/>
                                        </p:tgtEl>
                                      </p:cBhvr>
                                    </p:animEffect>
                                  </p:childTnLst>
                                </p:cTn>
                              </p:par>
                              <p:par>
                                <p:cTn id="78" presetID="22" presetClass="entr" presetSubtype="4"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P spid="5" grpId="0" animBg="1"/>
      <p:bldP spid="40" grpId="0" animBg="1"/>
      <p:bldP spid="41" grpId="0" animBg="1"/>
    </p:bldLst>
  </p:timing>
</p:sld>
</file>

<file path=ppt/slides/slide2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a:t>Connector (more options)</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1654239"/>
            <a:ext cx="2742810" cy="4472230"/>
          </a:xfrm>
          <a:prstGeom prst="bracePair">
            <a:avLst>
              <a:gd name="adj" fmla="val 548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lvl="0" algn="ctr" defTabSz="932293" fontAlgn="base">
              <a:spcBef>
                <a:spcPct val="0"/>
              </a:spcBef>
              <a:spcAft>
                <a:spcPct val="0"/>
              </a:spcAft>
              <a:defRPr/>
            </a:pPr>
            <a:r>
              <a:rPr lang="en-US" sz="1800">
                <a:gradFill>
                  <a:gsLst>
                    <a:gs pos="0">
                      <a:srgbClr val="FFFFFF"/>
                    </a:gs>
                    <a:gs pos="100000">
                      <a:srgbClr val="FFFFFF"/>
                    </a:gs>
                  </a:gsLst>
                  <a:lin ang="5400000" scaled="0"/>
                </a:gradFill>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5"/>
            <a:ext cx="2742810" cy="4663111"/>
          </a:xfrm>
          <a:prstGeom prst="roundRect">
            <a:avLst/>
          </a:prstGeom>
          <a:solidFill>
            <a:srgbClr val="00B0F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APIM Gateway</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9"/>
            <a:ext cx="2909870" cy="9255"/>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
        <p:nvSpPr>
          <p:cNvPr id="5" name="Cylinder 4">
            <a:extLst>
              <a:ext uri="{FF2B5EF4-FFF2-40B4-BE49-F238E27FC236}">
                <a16:creationId xmlns:a16="http://schemas.microsoft.com/office/drawing/2014/main" id="{F1930A93-7E90-4990-958B-157B14B885CB}"/>
              </a:ext>
            </a:extLst>
          </p:cNvPr>
          <p:cNvSpPr/>
          <p:nvPr/>
        </p:nvSpPr>
        <p:spPr bwMode="auto">
          <a:xfrm>
            <a:off x="4996451" y="5210938"/>
            <a:ext cx="1595700" cy="680112"/>
          </a:xfrm>
          <a:prstGeom prst="can">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Token store</a:t>
            </a:r>
          </a:p>
        </p:txBody>
      </p:sp>
      <p:cxnSp>
        <p:nvCxnSpPr>
          <p:cNvPr id="36" name="Straight Arrow Connector 35">
            <a:extLst>
              <a:ext uri="{FF2B5EF4-FFF2-40B4-BE49-F238E27FC236}">
                <a16:creationId xmlns:a16="http://schemas.microsoft.com/office/drawing/2014/main" id="{52B609BD-66B2-4F0C-8A32-1F2C8E08BDA9}"/>
              </a:ext>
            </a:extLst>
          </p:cNvPr>
          <p:cNvCxnSpPr>
            <a:cxnSpLocks/>
          </p:cNvCxnSpPr>
          <p:nvPr/>
        </p:nvCxnSpPr>
        <p:spPr>
          <a:xfrm flipV="1">
            <a:off x="5875472" y="4373471"/>
            <a:ext cx="2216" cy="8083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75372FB8-6144-4BB3-B207-540A97D158DF}"/>
              </a:ext>
            </a:extLst>
          </p:cNvPr>
          <p:cNvCxnSpPr>
            <a:cxnSpLocks/>
          </p:cNvCxnSpPr>
          <p:nvPr/>
        </p:nvCxnSpPr>
        <p:spPr>
          <a:xfrm flipH="1">
            <a:off x="5755801" y="4365084"/>
            <a:ext cx="6680" cy="845854"/>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Rectangle: Single Corner Snipped 39">
            <a:extLst>
              <a:ext uri="{FF2B5EF4-FFF2-40B4-BE49-F238E27FC236}">
                <a16:creationId xmlns:a16="http://schemas.microsoft.com/office/drawing/2014/main" id="{301CB7B1-2AD5-4B08-89C3-7ABF4A00A900}"/>
              </a:ext>
            </a:extLst>
          </p:cNvPr>
          <p:cNvSpPr/>
          <p:nvPr/>
        </p:nvSpPr>
        <p:spPr bwMode="auto">
          <a:xfrm>
            <a:off x="4539464" y="4567732"/>
            <a:ext cx="1016719" cy="41832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sp>
        <p:nvSpPr>
          <p:cNvPr id="41" name="Rectangle: Single Corner Snipped 40">
            <a:extLst>
              <a:ext uri="{FF2B5EF4-FFF2-40B4-BE49-F238E27FC236}">
                <a16:creationId xmlns:a16="http://schemas.microsoft.com/office/drawing/2014/main" id="{882B8BCA-2E7D-4310-AB99-8B48882D797F}"/>
              </a:ext>
            </a:extLst>
          </p:cNvPr>
          <p:cNvSpPr/>
          <p:nvPr/>
        </p:nvSpPr>
        <p:spPr bwMode="auto">
          <a:xfrm>
            <a:off x="6054659" y="4578357"/>
            <a:ext cx="953593" cy="411325"/>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sp>
        <p:nvSpPr>
          <p:cNvPr id="42" name="Cloud 41">
            <a:extLst>
              <a:ext uri="{FF2B5EF4-FFF2-40B4-BE49-F238E27FC236}">
                <a16:creationId xmlns:a16="http://schemas.microsoft.com/office/drawing/2014/main" id="{8C13AB1E-5930-4985-A974-EFB1484D4BA4}"/>
              </a:ext>
            </a:extLst>
          </p:cNvPr>
          <p:cNvSpPr/>
          <p:nvPr/>
        </p:nvSpPr>
        <p:spPr bwMode="auto">
          <a:xfrm>
            <a:off x="9642644" y="1890513"/>
            <a:ext cx="2315032" cy="1331563"/>
          </a:xfrm>
          <a:prstGeom prst="cloud">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lvl="0" algn="ctr" defTabSz="932293" fontAlgn="base">
              <a:spcBef>
                <a:spcPct val="0"/>
              </a:spcBef>
              <a:spcAft>
                <a:spcPct val="0"/>
              </a:spcAft>
              <a:defRPr/>
            </a:pPr>
            <a:r>
              <a:rPr lang="en-US" sz="1800">
                <a:gradFill>
                  <a:gsLst>
                    <a:gs pos="0">
                      <a:srgbClr val="FFFFFF"/>
                    </a:gs>
                    <a:gs pos="100000">
                      <a:srgbClr val="FFFFFF"/>
                    </a:gs>
                  </a:gsLst>
                  <a:lin ang="5400000" scaled="0"/>
                </a:gradFill>
                <a:ea typeface="Segoe UI" pitchFamily="34" charset="0"/>
                <a:cs typeface="Segoe UI" pitchFamily="34" charset="0"/>
              </a:rPr>
              <a:t>Custom Web API</a:t>
            </a:r>
          </a:p>
        </p:txBody>
      </p:sp>
      <p:sp>
        <p:nvSpPr>
          <p:cNvPr id="44" name="Cloud 43">
            <a:extLst>
              <a:ext uri="{FF2B5EF4-FFF2-40B4-BE49-F238E27FC236}">
                <a16:creationId xmlns:a16="http://schemas.microsoft.com/office/drawing/2014/main" id="{3BA75F4F-D018-4F3F-B9A3-539E37C24190}"/>
              </a:ext>
            </a:extLst>
          </p:cNvPr>
          <p:cNvSpPr/>
          <p:nvPr/>
        </p:nvSpPr>
        <p:spPr bwMode="auto">
          <a:xfrm>
            <a:off x="9642644" y="4664195"/>
            <a:ext cx="2315032" cy="1331563"/>
          </a:xfrm>
          <a:prstGeom prst="cloud">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Functions</a:t>
            </a:r>
          </a:p>
        </p:txBody>
      </p:sp>
    </p:spTree>
    <p:extLst>
      <p:ext uri="{BB962C8B-B14F-4D97-AF65-F5344CB8AC3E}">
        <p14:creationId xmlns:p14="http://schemas.microsoft.com/office/powerpoint/2010/main" val="1017261642"/>
      </p:ext>
    </p:extLst>
  </p:cSld>
  <p:clrMapOvr>
    <a:masterClrMapping/>
  </p:clrMapOvr>
  <p:transition>
    <p:fade/>
  </p:transition>
</p:sld>
</file>

<file path=ppt/slides/slide2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a:xfrm>
            <a:off x="588263" y="457200"/>
            <a:ext cx="11018520" cy="553998"/>
          </a:xfrm>
        </p:spPr>
        <p:txBody>
          <a:bodyPr/>
          <a:lstStyle/>
          <a:p>
            <a:r>
              <a:rPr lang="en-US"/>
              <a:t>Connector (on-premise)</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5"/>
            <a:ext cx="2742810" cy="4663111"/>
          </a:xfrm>
          <a:prstGeom prst="roundRect">
            <a:avLst/>
          </a:prstGeom>
          <a:solidFill>
            <a:srgbClr val="00B0F0"/>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APIM Gateway</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
        <p:nvSpPr>
          <p:cNvPr id="5" name="Cylinder 4">
            <a:extLst>
              <a:ext uri="{FF2B5EF4-FFF2-40B4-BE49-F238E27FC236}">
                <a16:creationId xmlns:a16="http://schemas.microsoft.com/office/drawing/2014/main" id="{F1930A93-7E90-4990-958B-157B14B885CB}"/>
              </a:ext>
            </a:extLst>
          </p:cNvPr>
          <p:cNvSpPr/>
          <p:nvPr/>
        </p:nvSpPr>
        <p:spPr bwMode="auto">
          <a:xfrm>
            <a:off x="4996451" y="5210938"/>
            <a:ext cx="1595700" cy="680112"/>
          </a:xfrm>
          <a:prstGeom prst="can">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Token store</a:t>
            </a:r>
          </a:p>
        </p:txBody>
      </p:sp>
      <p:cxnSp>
        <p:nvCxnSpPr>
          <p:cNvPr id="36" name="Straight Arrow Connector 35">
            <a:extLst>
              <a:ext uri="{FF2B5EF4-FFF2-40B4-BE49-F238E27FC236}">
                <a16:creationId xmlns:a16="http://schemas.microsoft.com/office/drawing/2014/main" id="{52B609BD-66B2-4F0C-8A32-1F2C8E08BDA9}"/>
              </a:ext>
            </a:extLst>
          </p:cNvPr>
          <p:cNvCxnSpPr>
            <a:cxnSpLocks/>
          </p:cNvCxnSpPr>
          <p:nvPr/>
        </p:nvCxnSpPr>
        <p:spPr>
          <a:xfrm flipV="1">
            <a:off x="5875472" y="4373471"/>
            <a:ext cx="2216" cy="8083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75372FB8-6144-4BB3-B207-540A97D158DF}"/>
              </a:ext>
            </a:extLst>
          </p:cNvPr>
          <p:cNvCxnSpPr>
            <a:cxnSpLocks/>
          </p:cNvCxnSpPr>
          <p:nvPr/>
        </p:nvCxnSpPr>
        <p:spPr>
          <a:xfrm flipH="1">
            <a:off x="5755801" y="4365084"/>
            <a:ext cx="6680" cy="845854"/>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Rectangle: Single Corner Snipped 39">
            <a:extLst>
              <a:ext uri="{FF2B5EF4-FFF2-40B4-BE49-F238E27FC236}">
                <a16:creationId xmlns:a16="http://schemas.microsoft.com/office/drawing/2014/main" id="{301CB7B1-2AD5-4B08-89C3-7ABF4A00A900}"/>
              </a:ext>
            </a:extLst>
          </p:cNvPr>
          <p:cNvSpPr/>
          <p:nvPr/>
        </p:nvSpPr>
        <p:spPr bwMode="auto">
          <a:xfrm>
            <a:off x="4539464" y="4567732"/>
            <a:ext cx="1016719" cy="41832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sp>
        <p:nvSpPr>
          <p:cNvPr id="41" name="Rectangle: Single Corner Snipped 40">
            <a:extLst>
              <a:ext uri="{FF2B5EF4-FFF2-40B4-BE49-F238E27FC236}">
                <a16:creationId xmlns:a16="http://schemas.microsoft.com/office/drawing/2014/main" id="{882B8BCA-2E7D-4310-AB99-8B48882D797F}"/>
              </a:ext>
            </a:extLst>
          </p:cNvPr>
          <p:cNvSpPr/>
          <p:nvPr/>
        </p:nvSpPr>
        <p:spPr bwMode="auto">
          <a:xfrm>
            <a:off x="6054659" y="4578357"/>
            <a:ext cx="953593" cy="411325"/>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sp>
        <p:nvSpPr>
          <p:cNvPr id="46" name="Rectangle 45">
            <a:extLst>
              <a:ext uri="{FF2B5EF4-FFF2-40B4-BE49-F238E27FC236}">
                <a16:creationId xmlns:a16="http://schemas.microsoft.com/office/drawing/2014/main" id="{E3933D43-DD8C-45C6-BD52-38C97190DE99}"/>
              </a:ext>
            </a:extLst>
          </p:cNvPr>
          <p:cNvSpPr/>
          <p:nvPr/>
        </p:nvSpPr>
        <p:spPr bwMode="auto">
          <a:xfrm>
            <a:off x="9397941" y="2767710"/>
            <a:ext cx="2743199" cy="2414321"/>
          </a:xfrm>
          <a:prstGeom prst="rect">
            <a:avLst/>
          </a:prstGeom>
          <a:solidFill>
            <a:srgbClr val="D2D2D2"/>
          </a:solidFill>
          <a:ln w="190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On-premise network</a:t>
            </a:r>
          </a:p>
        </p:txBody>
      </p:sp>
      <p:sp>
        <p:nvSpPr>
          <p:cNvPr id="47" name="Rectangle: Rounded Corners 46">
            <a:extLst>
              <a:ext uri="{FF2B5EF4-FFF2-40B4-BE49-F238E27FC236}">
                <a16:creationId xmlns:a16="http://schemas.microsoft.com/office/drawing/2014/main" id="{9D21A2CB-9AAA-4F41-B413-4A139B4B0A23}"/>
              </a:ext>
            </a:extLst>
          </p:cNvPr>
          <p:cNvSpPr/>
          <p:nvPr/>
        </p:nvSpPr>
        <p:spPr bwMode="auto">
          <a:xfrm>
            <a:off x="8818626" y="3630649"/>
            <a:ext cx="1004731" cy="734568"/>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On-premises data gateway</a:t>
            </a:r>
          </a:p>
        </p:txBody>
      </p:sp>
      <p:sp>
        <p:nvSpPr>
          <p:cNvPr id="48" name="Rectangle: Rounded Corners 47">
            <a:extLst>
              <a:ext uri="{FF2B5EF4-FFF2-40B4-BE49-F238E27FC236}">
                <a16:creationId xmlns:a16="http://schemas.microsoft.com/office/drawing/2014/main" id="{906A04B3-077A-480A-B30F-6FBC464248F3}"/>
              </a:ext>
            </a:extLst>
          </p:cNvPr>
          <p:cNvSpPr/>
          <p:nvPr/>
        </p:nvSpPr>
        <p:spPr bwMode="auto">
          <a:xfrm>
            <a:off x="10759916" y="3630649"/>
            <a:ext cx="1197958" cy="73443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Restful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cxnSp>
        <p:nvCxnSpPr>
          <p:cNvPr id="49" name="Straight Arrow Connector 48">
            <a:extLst>
              <a:ext uri="{FF2B5EF4-FFF2-40B4-BE49-F238E27FC236}">
                <a16:creationId xmlns:a16="http://schemas.microsoft.com/office/drawing/2014/main" id="{56B5E4FC-4C32-41E7-929C-E57E26542783}"/>
              </a:ext>
            </a:extLst>
          </p:cNvPr>
          <p:cNvCxnSpPr>
            <a:cxnSpLocks/>
          </p:cNvCxnSpPr>
          <p:nvPr/>
        </p:nvCxnSpPr>
        <p:spPr>
          <a:xfrm>
            <a:off x="9823357" y="3911308"/>
            <a:ext cx="936558"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B4B7DD1B-BA5B-419F-966C-D356EA31C560}"/>
              </a:ext>
            </a:extLst>
          </p:cNvPr>
          <p:cNvCxnSpPr>
            <a:cxnSpLocks/>
          </p:cNvCxnSpPr>
          <p:nvPr/>
        </p:nvCxnSpPr>
        <p:spPr>
          <a:xfrm flipH="1">
            <a:off x="9813732" y="4086286"/>
            <a:ext cx="946183"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51" name="Straight Arrow Connector 50">
            <a:extLst>
              <a:ext uri="{FF2B5EF4-FFF2-40B4-BE49-F238E27FC236}">
                <a16:creationId xmlns:a16="http://schemas.microsoft.com/office/drawing/2014/main" id="{ECE2EA91-4843-41D9-A525-FA96B9AF090F}"/>
              </a:ext>
            </a:extLst>
          </p:cNvPr>
          <p:cNvCxnSpPr>
            <a:cxnSpLocks/>
          </p:cNvCxnSpPr>
          <p:nvPr/>
        </p:nvCxnSpPr>
        <p:spPr>
          <a:xfrm>
            <a:off x="6518945" y="3920469"/>
            <a:ext cx="2297273"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BBFB7E35-4309-4DD1-8128-14118F135620}"/>
              </a:ext>
            </a:extLst>
          </p:cNvPr>
          <p:cNvCxnSpPr>
            <a:cxnSpLocks/>
          </p:cNvCxnSpPr>
          <p:nvPr/>
        </p:nvCxnSpPr>
        <p:spPr>
          <a:xfrm flipH="1">
            <a:off x="6518945" y="4101487"/>
            <a:ext cx="2297274"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5071930"/>
      </p:ext>
    </p:extLst>
  </p:cSld>
  <p:clrMapOvr>
    <a:masterClrMapping/>
  </p:clrMapOvr>
  <p:transition>
    <p:fade/>
  </p:transition>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5AEB-F160-4B2B-A18C-D756E25C14DD}"/>
              </a:ext>
            </a:extLst>
          </p:cNvPr>
          <p:cNvSpPr>
            <a:spLocks noGrp="1"/>
          </p:cNvSpPr>
          <p:nvPr>
            <p:ph type="title"/>
          </p:nvPr>
        </p:nvSpPr>
        <p:spPr/>
        <p:txBody>
          <a:bodyPr/>
          <a:lstStyle/>
          <a:p>
            <a:r>
              <a:rPr lang="en-US"/>
              <a:t>Policy templates in custom connectors</a:t>
            </a:r>
          </a:p>
        </p:txBody>
      </p:sp>
      <p:sp>
        <p:nvSpPr>
          <p:cNvPr id="3" name="Footer Placeholder 2">
            <a:extLst>
              <a:ext uri="{FF2B5EF4-FFF2-40B4-BE49-F238E27FC236}">
                <a16:creationId xmlns:a16="http://schemas.microsoft.com/office/drawing/2014/main" id="{C2AC671A-7506-4974-BA95-72331947730E}"/>
              </a:ext>
            </a:extLst>
          </p:cNvPr>
          <p:cNvSpPr>
            <a:spLocks noGrp="1"/>
          </p:cNvSpPr>
          <p:nvPr>
            <p:ph type="ftr" sz="quarter" idx="11"/>
          </p:nvPr>
        </p:nvSpPr>
        <p:spPr>
          <a:xfrm>
            <a:off x="4844715" y="6562921"/>
            <a:ext cx="2502570" cy="152986"/>
          </a:xfrm>
          <a:prstGeom prst="rect">
            <a:avLst/>
          </a:prstGeom>
        </p:spPr>
        <p:txBody>
          <a:bodyPr vert="horz" lIns="91440" tIns="45720" rIns="91440" bIns="45720" rtlCol="0" anchor="ctr"/>
          <a:lstStyle>
            <a:defPPr>
              <a:defRPr lang="en-US"/>
            </a:defPPr>
            <a:lvl1pPr marL="0" algn="ctr" defTabSz="914400" rtl="0" eaLnBrk="1" latinLnBrk="0" hangingPunct="1">
              <a:defRPr sz="900"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Confidential</a:t>
            </a:r>
          </a:p>
        </p:txBody>
      </p:sp>
      <p:sp>
        <p:nvSpPr>
          <p:cNvPr id="4" name="Slide Number Placeholder 3">
            <a:extLst>
              <a:ext uri="{FF2B5EF4-FFF2-40B4-BE49-F238E27FC236}">
                <a16:creationId xmlns:a16="http://schemas.microsoft.com/office/drawing/2014/main" id="{410F77E0-AE56-4951-A296-C680C3A82CF8}"/>
              </a:ext>
            </a:extLst>
          </p:cNvPr>
          <p:cNvSpPr>
            <a:spLocks noGrp="1"/>
          </p:cNvSpPr>
          <p:nvPr>
            <p:ph type="sldNum" sz="quarter" idx="12"/>
          </p:nvPr>
        </p:nvSpPr>
        <p:spPr>
          <a:xfrm>
            <a:off x="11255139" y="6562921"/>
            <a:ext cx="371375" cy="152986"/>
          </a:xfrm>
          <a:prstGeom prst="rect">
            <a:avLst/>
          </a:prstGeom>
        </p:spPr>
        <p:txBody>
          <a:bodyPr vert="horz" lIns="91440" tIns="45720" rIns="91440" bIns="45720" rtlCol="0" anchor="ctr"/>
          <a:lstStyle>
            <a:defPPr>
              <a:defRPr lang="en-US"/>
            </a:defPPr>
            <a:lvl1pPr marL="0" algn="r" defTabSz="914400" rtl="0" eaLnBrk="1" latinLnBrk="0" hangingPunct="1">
              <a:defRPr sz="900"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30B60C3-AF07-41FD-8700-43CE8B67760B}" type="slidenum">
              <a:rPr lang="en-US" smtClean="0"/>
              <a:pPr/>
              <a:t>29</a:t>
            </a:fld>
            <a:endParaRPr lang="en-US"/>
          </a:p>
        </p:txBody>
      </p:sp>
      <p:sp>
        <p:nvSpPr>
          <p:cNvPr id="6" name="Content Placeholder 2">
            <a:extLst>
              <a:ext uri="{FF2B5EF4-FFF2-40B4-BE49-F238E27FC236}">
                <a16:creationId xmlns:a16="http://schemas.microsoft.com/office/drawing/2014/main" id="{4F5693B1-5742-4622-8DAF-A18AFFA3EB9C}"/>
              </a:ext>
            </a:extLst>
          </p:cNvPr>
          <p:cNvSpPr txBox="1">
            <a:spLocks/>
          </p:cNvSpPr>
          <p:nvPr/>
        </p:nvSpPr>
        <p:spPr>
          <a:xfrm>
            <a:off x="269240" y="1448273"/>
            <a:ext cx="5052454" cy="52934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anose="020B0604020202020204" pitchFamily="34" charset="0"/>
              <a:buChar char="•"/>
              <a:tabLst/>
              <a:defRPr sz="2000"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Policies modify the behavior of the connectors Examples—</a:t>
            </a:r>
          </a:p>
          <a:p>
            <a:pPr lvl="2"/>
            <a:r>
              <a:rPr lang="en-US" sz="1600" dirty="0"/>
              <a:t>Route calls to dynamic endpoints (https://{subdomain}.uservoice.com)</a:t>
            </a:r>
          </a:p>
          <a:p>
            <a:pPr marL="560241" lvl="2" indent="0">
              <a:buNone/>
            </a:pPr>
            <a:endParaRPr lang="en-US" sz="1600" dirty="0"/>
          </a:p>
          <a:p>
            <a:endParaRPr lang="en-US" sz="1600" dirty="0"/>
          </a:p>
          <a:p>
            <a:r>
              <a:rPr lang="en-US" sz="1600" dirty="0"/>
              <a:t>4 template based policies are available</a:t>
            </a:r>
          </a:p>
          <a:p>
            <a:pPr lvl="1"/>
            <a:r>
              <a:rPr lang="en-US" sz="1600" dirty="0"/>
              <a:t>Route request to a fixed endpoint</a:t>
            </a:r>
          </a:p>
          <a:p>
            <a:pPr lvl="1"/>
            <a:r>
              <a:rPr lang="en-US" sz="1600" dirty="0"/>
              <a:t>Set host </a:t>
            </a:r>
            <a:r>
              <a:rPr lang="en-US" sz="1600" dirty="0" err="1"/>
              <a:t>url</a:t>
            </a:r>
            <a:endParaRPr lang="en-US" sz="1600" dirty="0"/>
          </a:p>
          <a:p>
            <a:pPr lvl="1"/>
            <a:r>
              <a:rPr lang="en-US" sz="1600" dirty="0"/>
              <a:t>Set HTTP header</a:t>
            </a:r>
          </a:p>
          <a:p>
            <a:pPr lvl="1"/>
            <a:r>
              <a:rPr lang="en-US" sz="1600" dirty="0"/>
              <a:t>Set query string parameter</a:t>
            </a:r>
          </a:p>
          <a:p>
            <a:pPr marL="336145" lvl="1" indent="0">
              <a:buNone/>
            </a:pPr>
            <a:endParaRPr lang="en-US" sz="1600" dirty="0"/>
          </a:p>
        </p:txBody>
      </p:sp>
      <p:grpSp>
        <p:nvGrpSpPr>
          <p:cNvPr id="8" name="Group 7">
            <a:extLst>
              <a:ext uri="{FF2B5EF4-FFF2-40B4-BE49-F238E27FC236}">
                <a16:creationId xmlns:a16="http://schemas.microsoft.com/office/drawing/2014/main" id="{B26C7713-AAF4-4849-9558-266C9739618A}"/>
              </a:ext>
            </a:extLst>
          </p:cNvPr>
          <p:cNvGrpSpPr/>
          <p:nvPr/>
        </p:nvGrpSpPr>
        <p:grpSpPr>
          <a:xfrm>
            <a:off x="5437031" y="1584581"/>
            <a:ext cx="6754970" cy="5131326"/>
            <a:chOff x="5437031" y="1584581"/>
            <a:chExt cx="6754970" cy="5131326"/>
          </a:xfrm>
        </p:grpSpPr>
        <p:pic>
          <p:nvPicPr>
            <p:cNvPr id="5" name="Picture 4">
              <a:extLst>
                <a:ext uri="{FF2B5EF4-FFF2-40B4-BE49-F238E27FC236}">
                  <a16:creationId xmlns:a16="http://schemas.microsoft.com/office/drawing/2014/main" id="{8D107A3A-95D1-477B-9E4F-91C35191C7C9}"/>
                </a:ext>
              </a:extLst>
            </p:cNvPr>
            <p:cNvPicPr>
              <a:picLocks noChangeAspect="1"/>
            </p:cNvPicPr>
            <p:nvPr/>
          </p:nvPicPr>
          <p:blipFill>
            <a:blip r:embed="rId2"/>
            <a:stretch>
              <a:fillRect/>
            </a:stretch>
          </p:blipFill>
          <p:spPr>
            <a:xfrm>
              <a:off x="5437031" y="1584581"/>
              <a:ext cx="6754970" cy="5131326"/>
            </a:xfrm>
            <a:prstGeom prst="rect">
              <a:avLst/>
            </a:prstGeom>
          </p:spPr>
        </p:pic>
        <p:sp>
          <p:nvSpPr>
            <p:cNvPr id="7" name="Rectangle 6">
              <a:extLst>
                <a:ext uri="{FF2B5EF4-FFF2-40B4-BE49-F238E27FC236}">
                  <a16:creationId xmlns:a16="http://schemas.microsoft.com/office/drawing/2014/main" id="{5DB07F8A-A5F0-49A8-B33B-9D50F047896E}"/>
                </a:ext>
              </a:extLst>
            </p:cNvPr>
            <p:cNvSpPr/>
            <p:nvPr/>
          </p:nvSpPr>
          <p:spPr bwMode="auto">
            <a:xfrm>
              <a:off x="6499723" y="5273419"/>
              <a:ext cx="1899858" cy="1273473"/>
            </a:xfrm>
            <a:prstGeom prst="rect">
              <a:avLst/>
            </a:prstGeom>
            <a:noFill/>
            <a:ln w="38100">
              <a:solidFill>
                <a:schemeClr val="accent5"/>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C7E3664-09DF-4480-B72F-DEC9E52A0BB8}"/>
                </a:ext>
              </a:extLst>
            </p:cNvPr>
            <p:cNvSpPr/>
            <p:nvPr/>
          </p:nvSpPr>
          <p:spPr bwMode="auto">
            <a:xfrm>
              <a:off x="8252040" y="3147540"/>
              <a:ext cx="3939960" cy="639519"/>
            </a:xfrm>
            <a:prstGeom prst="rect">
              <a:avLst/>
            </a:prstGeom>
            <a:noFill/>
            <a:ln w="38100">
              <a:solidFill>
                <a:schemeClr val="accent5"/>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32673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176B2097-C402-49FF-97AB-9C4E2986C3D4}"/>
              </a:ext>
            </a:extLst>
          </p:cNvPr>
          <p:cNvSpPr txBox="1">
            <a:spLocks/>
          </p:cNvSpPr>
          <p:nvPr/>
        </p:nvSpPr>
        <p:spPr>
          <a:xfrm>
            <a:off x="0" y="0"/>
            <a:ext cx="12192000" cy="652583"/>
          </a:xfrm>
          <a:prstGeom prst="rect">
            <a:avLst/>
          </a:prstGeom>
          <a:solidFill>
            <a:srgbClr val="008272"/>
          </a:solid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dirty="0">
                <a:solidFill>
                  <a:prstClr val="white"/>
                </a:solidFill>
                <a:latin typeface="Segoe UI Semibold"/>
                <a:cs typeface="Segoe UI Semibold"/>
              </a:rPr>
              <a:t>Power Platform connectors CLI</a:t>
            </a:r>
            <a:endParaRPr kumimoji="0" lang="en-US" sz="3200" b="0" i="0" u="none" strike="noStrike" kern="1200" cap="none" spc="0" normalizeH="0" baseline="0" noProof="0" dirty="0">
              <a:ln>
                <a:noFill/>
              </a:ln>
              <a:solidFill>
                <a:prstClr val="white"/>
              </a:solidFill>
              <a:effectLst/>
              <a:uLnTx/>
              <a:uFillTx/>
              <a:latin typeface="Segoe UI Semibold"/>
              <a:cs typeface="Segoe UI Semibold"/>
            </a:endParaRPr>
          </a:p>
        </p:txBody>
      </p:sp>
      <p:grpSp>
        <p:nvGrpSpPr>
          <p:cNvPr id="2" name="Group 1">
            <a:extLst>
              <a:ext uri="{FF2B5EF4-FFF2-40B4-BE49-F238E27FC236}">
                <a16:creationId xmlns:a16="http://schemas.microsoft.com/office/drawing/2014/main" id="{2396DCAD-46F0-4837-AD2F-1569D735F653}"/>
              </a:ext>
            </a:extLst>
          </p:cNvPr>
          <p:cNvGrpSpPr/>
          <p:nvPr/>
        </p:nvGrpSpPr>
        <p:grpSpPr>
          <a:xfrm>
            <a:off x="4854797" y="1572443"/>
            <a:ext cx="4490465" cy="5153820"/>
            <a:chOff x="2096400" y="1690688"/>
            <a:chExt cx="4490465" cy="5153820"/>
          </a:xfrm>
        </p:grpSpPr>
        <p:pic>
          <p:nvPicPr>
            <p:cNvPr id="34" name="Graphic 33" descr="Internet">
              <a:extLst>
                <a:ext uri="{FF2B5EF4-FFF2-40B4-BE49-F238E27FC236}">
                  <a16:creationId xmlns:a16="http://schemas.microsoft.com/office/drawing/2014/main" id="{76EFB1D8-7252-457D-9211-1CFC68213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155" y="3460974"/>
              <a:ext cx="914400" cy="914400"/>
            </a:xfrm>
            <a:prstGeom prst="rect">
              <a:avLst/>
            </a:prstGeom>
          </p:spPr>
        </p:pic>
        <p:pic>
          <p:nvPicPr>
            <p:cNvPr id="36" name="Graphic 35" descr="Computer">
              <a:extLst>
                <a:ext uri="{FF2B5EF4-FFF2-40B4-BE49-F238E27FC236}">
                  <a16:creationId xmlns:a16="http://schemas.microsoft.com/office/drawing/2014/main" id="{A454839A-4125-4462-A26F-FFEC29A30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9059" y="5503211"/>
              <a:ext cx="914400" cy="914400"/>
            </a:xfrm>
            <a:prstGeom prst="rect">
              <a:avLst/>
            </a:prstGeom>
          </p:spPr>
        </p:pic>
        <p:pic>
          <p:nvPicPr>
            <p:cNvPr id="37" name="Graphic 36" descr="Database">
              <a:extLst>
                <a:ext uri="{FF2B5EF4-FFF2-40B4-BE49-F238E27FC236}">
                  <a16:creationId xmlns:a16="http://schemas.microsoft.com/office/drawing/2014/main" id="{9F3FEE0E-8826-46A5-99C0-83626891F2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227" y="1690688"/>
              <a:ext cx="914400" cy="914400"/>
            </a:xfrm>
            <a:prstGeom prst="rect">
              <a:avLst/>
            </a:prstGeom>
          </p:spPr>
        </p:pic>
        <p:pic>
          <p:nvPicPr>
            <p:cNvPr id="38" name="Picture 6" descr="Image result for terminal icon microsoft">
              <a:extLst>
                <a:ext uri="{FF2B5EF4-FFF2-40B4-BE49-F238E27FC236}">
                  <a16:creationId xmlns:a16="http://schemas.microsoft.com/office/drawing/2014/main" id="{692155BB-7810-48A8-95AF-8DCA3B379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8383" y="3509124"/>
              <a:ext cx="800100" cy="9144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0ADBEBE-1C53-4D45-891D-527C8A2BA622}"/>
                </a:ext>
              </a:extLst>
            </p:cNvPr>
            <p:cNvSpPr txBox="1"/>
            <p:nvPr/>
          </p:nvSpPr>
          <p:spPr>
            <a:xfrm>
              <a:off x="2981491" y="4124106"/>
              <a:ext cx="1669728" cy="523220"/>
            </a:xfrm>
            <a:prstGeom prst="rect">
              <a:avLst/>
            </a:prstGeom>
            <a:noFill/>
          </p:spPr>
          <p:txBody>
            <a:bodyPr wrap="square" rtlCol="0">
              <a:spAutoFit/>
            </a:bodyPr>
            <a:lstStyle/>
            <a:p>
              <a:pPr algn="ctr"/>
              <a:r>
                <a:rPr lang="en-US" sz="1400" dirty="0"/>
                <a:t>Flow custom connector portal</a:t>
              </a:r>
            </a:p>
          </p:txBody>
        </p:sp>
        <p:sp>
          <p:nvSpPr>
            <p:cNvPr id="41" name="TextBox 40">
              <a:extLst>
                <a:ext uri="{FF2B5EF4-FFF2-40B4-BE49-F238E27FC236}">
                  <a16:creationId xmlns:a16="http://schemas.microsoft.com/office/drawing/2014/main" id="{807E4898-4135-4EB9-9035-091122F1F554}"/>
                </a:ext>
              </a:extLst>
            </p:cNvPr>
            <p:cNvSpPr txBox="1"/>
            <p:nvPr/>
          </p:nvSpPr>
          <p:spPr>
            <a:xfrm>
              <a:off x="5403884" y="6275121"/>
              <a:ext cx="1182981" cy="523220"/>
            </a:xfrm>
            <a:prstGeom prst="rect">
              <a:avLst/>
            </a:prstGeom>
            <a:noFill/>
          </p:spPr>
          <p:txBody>
            <a:bodyPr wrap="square" rtlCol="0">
              <a:spAutoFit/>
            </a:bodyPr>
            <a:lstStyle/>
            <a:p>
              <a:r>
                <a:rPr lang="en-US" sz="1400" dirty="0"/>
                <a:t>Dev machine</a:t>
              </a:r>
            </a:p>
          </p:txBody>
        </p:sp>
        <p:sp>
          <p:nvSpPr>
            <p:cNvPr id="42" name="TextBox 41">
              <a:extLst>
                <a:ext uri="{FF2B5EF4-FFF2-40B4-BE49-F238E27FC236}">
                  <a16:creationId xmlns:a16="http://schemas.microsoft.com/office/drawing/2014/main" id="{14700684-5764-412F-BC9D-FA551759B948}"/>
                </a:ext>
              </a:extLst>
            </p:cNvPr>
            <p:cNvSpPr txBox="1"/>
            <p:nvPr/>
          </p:nvSpPr>
          <p:spPr>
            <a:xfrm>
              <a:off x="5697301" y="4339549"/>
              <a:ext cx="482264" cy="307777"/>
            </a:xfrm>
            <a:prstGeom prst="rect">
              <a:avLst/>
            </a:prstGeom>
            <a:noFill/>
          </p:spPr>
          <p:txBody>
            <a:bodyPr wrap="square" rtlCol="0">
              <a:spAutoFit/>
            </a:bodyPr>
            <a:lstStyle/>
            <a:p>
              <a:r>
                <a:rPr lang="en-US" sz="1400"/>
                <a:t>CLI</a:t>
              </a:r>
            </a:p>
          </p:txBody>
        </p:sp>
        <p:sp>
          <p:nvSpPr>
            <p:cNvPr id="43" name="TextBox 42">
              <a:extLst>
                <a:ext uri="{FF2B5EF4-FFF2-40B4-BE49-F238E27FC236}">
                  <a16:creationId xmlns:a16="http://schemas.microsoft.com/office/drawing/2014/main" id="{0CEE660B-AB51-4103-A139-9C6C644BE103}"/>
                </a:ext>
              </a:extLst>
            </p:cNvPr>
            <p:cNvSpPr txBox="1"/>
            <p:nvPr/>
          </p:nvSpPr>
          <p:spPr>
            <a:xfrm>
              <a:off x="4002146" y="2605088"/>
              <a:ext cx="1975643" cy="307777"/>
            </a:xfrm>
            <a:prstGeom prst="rect">
              <a:avLst/>
            </a:prstGeom>
            <a:noFill/>
          </p:spPr>
          <p:txBody>
            <a:bodyPr wrap="square" rtlCol="0">
              <a:spAutoFit/>
            </a:bodyPr>
            <a:lstStyle/>
            <a:p>
              <a:r>
                <a:rPr lang="en-US" sz="1400"/>
                <a:t>PowerApps/Flow RP</a:t>
              </a:r>
            </a:p>
          </p:txBody>
        </p:sp>
        <p:cxnSp>
          <p:nvCxnSpPr>
            <p:cNvPr id="44" name="Straight Connector 43">
              <a:extLst>
                <a:ext uri="{FF2B5EF4-FFF2-40B4-BE49-F238E27FC236}">
                  <a16:creationId xmlns:a16="http://schemas.microsoft.com/office/drawing/2014/main" id="{A903AE8E-15E0-407A-96DE-31DE5359A516}"/>
                </a:ext>
              </a:extLst>
            </p:cNvPr>
            <p:cNvCxnSpPr>
              <a:cxnSpLocks/>
              <a:endCxn id="20" idx="2"/>
            </p:cNvCxnSpPr>
            <p:nvPr/>
          </p:nvCxnSpPr>
          <p:spPr>
            <a:xfrm flipV="1">
              <a:off x="3816355" y="2912865"/>
              <a:ext cx="1052981" cy="548109"/>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F0F47C0-0E2D-4286-8B66-172E6C6C53BE}"/>
                </a:ext>
              </a:extLst>
            </p:cNvPr>
            <p:cNvCxnSpPr>
              <a:cxnSpLocks/>
              <a:stCxn id="36" idx="0"/>
              <a:endCxn id="42" idx="2"/>
            </p:cNvCxnSpPr>
            <p:nvPr/>
          </p:nvCxnSpPr>
          <p:spPr>
            <a:xfrm flipH="1" flipV="1">
              <a:off x="5938433" y="4647326"/>
              <a:ext cx="7826" cy="855885"/>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82BBAB8-F53B-42D7-B7DA-B8152348858F}"/>
                </a:ext>
              </a:extLst>
            </p:cNvPr>
            <p:cNvCxnSpPr>
              <a:cxnSpLocks/>
              <a:stCxn id="20" idx="2"/>
              <a:endCxn id="1030" idx="0"/>
            </p:cNvCxnSpPr>
            <p:nvPr/>
          </p:nvCxnSpPr>
          <p:spPr>
            <a:xfrm>
              <a:off x="4869336" y="2912865"/>
              <a:ext cx="1069097" cy="596259"/>
            </a:xfrm>
            <a:prstGeom prst="line">
              <a:avLst/>
            </a:prstGeom>
            <a:ln w="38100"/>
          </p:spPr>
          <p:style>
            <a:lnRef idx="1">
              <a:schemeClr val="dk1"/>
            </a:lnRef>
            <a:fillRef idx="0">
              <a:schemeClr val="dk1"/>
            </a:fillRef>
            <a:effectRef idx="0">
              <a:schemeClr val="dk1"/>
            </a:effectRef>
            <a:fontRef idx="minor">
              <a:schemeClr val="tx1"/>
            </a:fontRef>
          </p:style>
        </p:cxnSp>
        <p:pic>
          <p:nvPicPr>
            <p:cNvPr id="48" name="Picture 4" descr="Image result for git logo transparent">
              <a:extLst>
                <a:ext uri="{FF2B5EF4-FFF2-40B4-BE49-F238E27FC236}">
                  <a16:creationId xmlns:a16="http://schemas.microsoft.com/office/drawing/2014/main" id="{A76A18ED-3904-4ACC-A781-A4EECBD606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655" y="5621154"/>
              <a:ext cx="678514" cy="67851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8821672-AA06-4762-A50A-2BD925BEAEF8}"/>
                </a:ext>
              </a:extLst>
            </p:cNvPr>
            <p:cNvSpPr txBox="1"/>
            <p:nvPr/>
          </p:nvSpPr>
          <p:spPr>
            <a:xfrm>
              <a:off x="2096400" y="6321288"/>
              <a:ext cx="1292064" cy="523220"/>
            </a:xfrm>
            <a:prstGeom prst="rect">
              <a:avLst/>
            </a:prstGeom>
            <a:noFill/>
          </p:spPr>
          <p:txBody>
            <a:bodyPr wrap="square" rtlCol="0">
              <a:spAutoFit/>
            </a:bodyPr>
            <a:lstStyle/>
            <a:p>
              <a:r>
                <a:rPr lang="en-US" sz="1400" dirty="0"/>
                <a:t>Code repository</a:t>
              </a:r>
            </a:p>
          </p:txBody>
        </p:sp>
        <p:cxnSp>
          <p:nvCxnSpPr>
            <p:cNvPr id="50" name="Straight Arrow Connector 49">
              <a:extLst>
                <a:ext uri="{FF2B5EF4-FFF2-40B4-BE49-F238E27FC236}">
                  <a16:creationId xmlns:a16="http://schemas.microsoft.com/office/drawing/2014/main" id="{901CF725-5454-4B62-A397-F47392591173}"/>
                </a:ext>
              </a:extLst>
            </p:cNvPr>
            <p:cNvCxnSpPr>
              <a:cxnSpLocks/>
              <a:stCxn id="48" idx="3"/>
              <a:endCxn id="36" idx="1"/>
            </p:cNvCxnSpPr>
            <p:nvPr/>
          </p:nvCxnSpPr>
          <p:spPr>
            <a:xfrm>
              <a:off x="2928169" y="5960411"/>
              <a:ext cx="2560890" cy="0"/>
            </a:xfrm>
            <a:prstGeom prst="straightConnector1">
              <a:avLst/>
            </a:prstGeom>
            <a:ln w="38100"/>
          </p:spPr>
          <p:style>
            <a:lnRef idx="1">
              <a:schemeClr val="dk1"/>
            </a:lnRef>
            <a:fillRef idx="0">
              <a:schemeClr val="dk1"/>
            </a:fillRef>
            <a:effectRef idx="0">
              <a:schemeClr val="dk1"/>
            </a:effectRef>
            <a:fontRef idx="minor">
              <a:schemeClr val="tx1"/>
            </a:fontRef>
          </p:style>
        </p:cxnSp>
      </p:grpSp>
      <p:pic>
        <p:nvPicPr>
          <p:cNvPr id="3" name="Graphic 2" descr="Internet">
            <a:extLst>
              <a:ext uri="{FF2B5EF4-FFF2-40B4-BE49-F238E27FC236}">
                <a16:creationId xmlns:a16="http://schemas.microsoft.com/office/drawing/2014/main" id="{849C13F1-B509-47F6-82A1-929A70D8A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9816" y="3358808"/>
            <a:ext cx="914400" cy="914400"/>
          </a:xfrm>
          <a:prstGeom prst="rect">
            <a:avLst/>
          </a:prstGeom>
        </p:spPr>
      </p:pic>
      <p:pic>
        <p:nvPicPr>
          <p:cNvPr id="6" name="Graphic 5" descr="Database">
            <a:extLst>
              <a:ext uri="{FF2B5EF4-FFF2-40B4-BE49-F238E27FC236}">
                <a16:creationId xmlns:a16="http://schemas.microsoft.com/office/drawing/2014/main" id="{65889BA2-02F2-43BE-9AC0-3F80762C9A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7420" y="1576045"/>
            <a:ext cx="914400" cy="914400"/>
          </a:xfrm>
          <a:prstGeom prst="rect">
            <a:avLst/>
          </a:prstGeom>
        </p:spPr>
      </p:pic>
      <p:sp>
        <p:nvSpPr>
          <p:cNvPr id="10" name="TextBox 9">
            <a:extLst>
              <a:ext uri="{FF2B5EF4-FFF2-40B4-BE49-F238E27FC236}">
                <a16:creationId xmlns:a16="http://schemas.microsoft.com/office/drawing/2014/main" id="{3F2DAF0C-4857-4AC3-8E1B-0A94B11D3896}"/>
              </a:ext>
            </a:extLst>
          </p:cNvPr>
          <p:cNvSpPr txBox="1"/>
          <p:nvPr/>
        </p:nvSpPr>
        <p:spPr>
          <a:xfrm>
            <a:off x="1122152" y="4021940"/>
            <a:ext cx="1669728" cy="523220"/>
          </a:xfrm>
          <a:prstGeom prst="rect">
            <a:avLst/>
          </a:prstGeom>
          <a:noFill/>
        </p:spPr>
        <p:txBody>
          <a:bodyPr wrap="square" rtlCol="0">
            <a:spAutoFit/>
          </a:bodyPr>
          <a:lstStyle/>
          <a:p>
            <a:pPr algn="ctr"/>
            <a:r>
              <a:rPr lang="en-US" sz="1400" dirty="0"/>
              <a:t>Flow custom connector portal</a:t>
            </a:r>
          </a:p>
        </p:txBody>
      </p:sp>
      <p:sp>
        <p:nvSpPr>
          <p:cNvPr id="11" name="TextBox 10">
            <a:extLst>
              <a:ext uri="{FF2B5EF4-FFF2-40B4-BE49-F238E27FC236}">
                <a16:creationId xmlns:a16="http://schemas.microsoft.com/office/drawing/2014/main" id="{2879C19D-4F2D-439A-B339-A2A579061B1A}"/>
              </a:ext>
            </a:extLst>
          </p:cNvPr>
          <p:cNvSpPr txBox="1"/>
          <p:nvPr/>
        </p:nvSpPr>
        <p:spPr>
          <a:xfrm>
            <a:off x="1080725" y="2477182"/>
            <a:ext cx="1778217" cy="307777"/>
          </a:xfrm>
          <a:prstGeom prst="rect">
            <a:avLst/>
          </a:prstGeom>
          <a:noFill/>
        </p:spPr>
        <p:txBody>
          <a:bodyPr wrap="square" rtlCol="0">
            <a:spAutoFit/>
          </a:bodyPr>
          <a:lstStyle/>
          <a:p>
            <a:r>
              <a:rPr lang="en-US" sz="1400"/>
              <a:t>PowerApps/Flow RP</a:t>
            </a:r>
          </a:p>
        </p:txBody>
      </p:sp>
      <p:cxnSp>
        <p:nvCxnSpPr>
          <p:cNvPr id="12" name="Straight Connector 11">
            <a:extLst>
              <a:ext uri="{FF2B5EF4-FFF2-40B4-BE49-F238E27FC236}">
                <a16:creationId xmlns:a16="http://schemas.microsoft.com/office/drawing/2014/main" id="{B8EBD91F-64E9-4561-BD38-625973DE8886}"/>
              </a:ext>
            </a:extLst>
          </p:cNvPr>
          <p:cNvCxnSpPr>
            <a:cxnSpLocks/>
          </p:cNvCxnSpPr>
          <p:nvPr/>
        </p:nvCxnSpPr>
        <p:spPr>
          <a:xfrm flipH="1">
            <a:off x="1957016" y="2798222"/>
            <a:ext cx="845" cy="679930"/>
          </a:xfrm>
          <a:prstGeom prst="line">
            <a:avLst/>
          </a:prstGeom>
          <a:ln w="3810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0729050-6620-4623-BF5F-4C039D20C95B}"/>
              </a:ext>
            </a:extLst>
          </p:cNvPr>
          <p:cNvSpPr txBox="1"/>
          <p:nvPr/>
        </p:nvSpPr>
        <p:spPr>
          <a:xfrm>
            <a:off x="543188" y="832618"/>
            <a:ext cx="3019994" cy="369332"/>
          </a:xfrm>
          <a:prstGeom prst="rect">
            <a:avLst/>
          </a:prstGeom>
          <a:noFill/>
        </p:spPr>
        <p:txBody>
          <a:bodyPr wrap="none" rtlCol="0">
            <a:spAutoFit/>
          </a:bodyPr>
          <a:lstStyle/>
          <a:p>
            <a:r>
              <a:rPr lang="en-US" sz="1800" b="1" dirty="0"/>
              <a:t>Development using portal</a:t>
            </a:r>
          </a:p>
        </p:txBody>
      </p:sp>
      <p:sp>
        <p:nvSpPr>
          <p:cNvPr id="30" name="TextBox 29">
            <a:extLst>
              <a:ext uri="{FF2B5EF4-FFF2-40B4-BE49-F238E27FC236}">
                <a16:creationId xmlns:a16="http://schemas.microsoft.com/office/drawing/2014/main" id="{1CF2FEEA-B74E-4141-8723-40582ACDE8D6}"/>
              </a:ext>
            </a:extLst>
          </p:cNvPr>
          <p:cNvSpPr txBox="1"/>
          <p:nvPr/>
        </p:nvSpPr>
        <p:spPr>
          <a:xfrm>
            <a:off x="5347309" y="828793"/>
            <a:ext cx="3890424" cy="369332"/>
          </a:xfrm>
          <a:prstGeom prst="rect">
            <a:avLst/>
          </a:prstGeom>
          <a:noFill/>
        </p:spPr>
        <p:txBody>
          <a:bodyPr wrap="none" rtlCol="0">
            <a:spAutoFit/>
          </a:bodyPr>
          <a:lstStyle/>
          <a:p>
            <a:r>
              <a:rPr lang="en-US" sz="1800" b="1" dirty="0"/>
              <a:t>Development using portal and CLI</a:t>
            </a:r>
          </a:p>
        </p:txBody>
      </p:sp>
      <p:cxnSp>
        <p:nvCxnSpPr>
          <p:cNvPr id="14" name="Straight Connector 13">
            <a:extLst>
              <a:ext uri="{FF2B5EF4-FFF2-40B4-BE49-F238E27FC236}">
                <a16:creationId xmlns:a16="http://schemas.microsoft.com/office/drawing/2014/main" id="{6717489A-4A82-4DBF-A973-F64FF2143CB2}"/>
              </a:ext>
            </a:extLst>
          </p:cNvPr>
          <p:cNvCxnSpPr>
            <a:cxnSpLocks/>
          </p:cNvCxnSpPr>
          <p:nvPr/>
        </p:nvCxnSpPr>
        <p:spPr>
          <a:xfrm>
            <a:off x="4014735" y="836723"/>
            <a:ext cx="0" cy="552661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7613E13-E6B3-4B5F-BDA0-E324FB012157}"/>
              </a:ext>
            </a:extLst>
          </p:cNvPr>
          <p:cNvGrpSpPr/>
          <p:nvPr/>
        </p:nvGrpSpPr>
        <p:grpSpPr>
          <a:xfrm>
            <a:off x="9671861" y="4400693"/>
            <a:ext cx="2272970" cy="1692772"/>
            <a:chOff x="9853476" y="3530701"/>
            <a:chExt cx="2124636" cy="1692772"/>
          </a:xfrm>
        </p:grpSpPr>
        <p:sp>
          <p:nvSpPr>
            <p:cNvPr id="8" name="Rectangle 7">
              <a:extLst>
                <a:ext uri="{FF2B5EF4-FFF2-40B4-BE49-F238E27FC236}">
                  <a16:creationId xmlns:a16="http://schemas.microsoft.com/office/drawing/2014/main" id="{D2B8A256-EF66-4459-A4DE-CF1EF63AF4B4}"/>
                </a:ext>
              </a:extLst>
            </p:cNvPr>
            <p:cNvSpPr/>
            <p:nvPr/>
          </p:nvSpPr>
          <p:spPr>
            <a:xfrm>
              <a:off x="9853477" y="3838478"/>
              <a:ext cx="2124635"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err="1"/>
                <a:t>paconn</a:t>
              </a:r>
              <a:r>
                <a:rPr lang="en-US" sz="1400" dirty="0"/>
                <a:t> login</a:t>
              </a:r>
            </a:p>
            <a:p>
              <a:r>
                <a:rPr lang="en-US" sz="1400" dirty="0" err="1"/>
                <a:t>paconn</a:t>
              </a:r>
              <a:r>
                <a:rPr lang="en-US" sz="1400" dirty="0"/>
                <a:t> download</a:t>
              </a:r>
            </a:p>
            <a:p>
              <a:r>
                <a:rPr lang="en-US" sz="1400" dirty="0" err="1"/>
                <a:t>paconn</a:t>
              </a:r>
              <a:r>
                <a:rPr lang="en-US" sz="1400" dirty="0"/>
                <a:t> create</a:t>
              </a:r>
            </a:p>
            <a:p>
              <a:r>
                <a:rPr lang="en-US" sz="1400" dirty="0" err="1"/>
                <a:t>paconn</a:t>
              </a:r>
              <a:r>
                <a:rPr lang="en-US" sz="1400" dirty="0"/>
                <a:t> update</a:t>
              </a:r>
            </a:p>
            <a:p>
              <a:endParaRPr lang="en-US" sz="1400" dirty="0"/>
            </a:p>
            <a:p>
              <a:r>
                <a:rPr lang="en-US" sz="1400" dirty="0" err="1"/>
                <a:t>paconn</a:t>
              </a:r>
              <a:r>
                <a:rPr lang="en-US" sz="1400" dirty="0"/>
                <a:t> validate (coming)</a:t>
              </a:r>
            </a:p>
          </p:txBody>
        </p:sp>
        <p:sp>
          <p:nvSpPr>
            <p:cNvPr id="4" name="TextBox 3">
              <a:extLst>
                <a:ext uri="{FF2B5EF4-FFF2-40B4-BE49-F238E27FC236}">
                  <a16:creationId xmlns:a16="http://schemas.microsoft.com/office/drawing/2014/main" id="{723E1F7E-60F1-45F6-8ACE-F327403A167A}"/>
                </a:ext>
              </a:extLst>
            </p:cNvPr>
            <p:cNvSpPr txBox="1"/>
            <p:nvPr/>
          </p:nvSpPr>
          <p:spPr>
            <a:xfrm>
              <a:off x="9853476" y="3530701"/>
              <a:ext cx="2124635" cy="30777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algn="l"/>
              <a:r>
                <a:rPr lang="en-US" sz="2000">
                  <a:gradFill>
                    <a:gsLst>
                      <a:gs pos="2917">
                        <a:schemeClr val="tx1"/>
                      </a:gs>
                      <a:gs pos="30000">
                        <a:schemeClr val="tx1"/>
                      </a:gs>
                    </a:gsLst>
                    <a:lin ang="5400000" scaled="0"/>
                  </a:gradFill>
                </a:rPr>
                <a:t> Commands</a:t>
              </a:r>
            </a:p>
          </p:txBody>
        </p:sp>
      </p:grpSp>
    </p:spTree>
    <p:extLst>
      <p:ext uri="{BB962C8B-B14F-4D97-AF65-F5344CB8AC3E}">
        <p14:creationId xmlns:p14="http://schemas.microsoft.com/office/powerpoint/2010/main" val="269090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F3E-4369-4CAC-BC46-AD44BB2325AC}"/>
              </a:ext>
            </a:extLst>
          </p:cNvPr>
          <p:cNvSpPr>
            <a:spLocks noGrp="1"/>
          </p:cNvSpPr>
          <p:nvPr>
            <p:ph type="title"/>
          </p:nvPr>
        </p:nvSpPr>
        <p:spPr/>
        <p:txBody>
          <a:bodyPr/>
          <a:lstStyle/>
          <a:p>
            <a:r>
              <a:rPr lang="en-US" dirty="0"/>
              <a:t>Demo: Power Platform connectors CLI</a:t>
            </a:r>
          </a:p>
        </p:txBody>
      </p:sp>
      <p:sp>
        <p:nvSpPr>
          <p:cNvPr id="3" name="Text Placeholder 2">
            <a:extLst>
              <a:ext uri="{FF2B5EF4-FFF2-40B4-BE49-F238E27FC236}">
                <a16:creationId xmlns:a16="http://schemas.microsoft.com/office/drawing/2014/main" id="{223E2072-83F3-408E-9E27-0644A8032BC1}"/>
              </a:ext>
            </a:extLst>
          </p:cNvPr>
          <p:cNvSpPr>
            <a:spLocks noGrp="1"/>
          </p:cNvSpPr>
          <p:nvPr>
            <p:ph type="body" sz="quarter" idx="12"/>
          </p:nvPr>
        </p:nvSpPr>
        <p:spPr/>
        <p:txBody>
          <a:bodyPr/>
          <a:lstStyle/>
          <a:p>
            <a:r>
              <a:rPr lang="en-US"/>
              <a:t>Sameer Chabungbam</a:t>
            </a:r>
          </a:p>
        </p:txBody>
      </p:sp>
    </p:spTree>
    <p:extLst>
      <p:ext uri="{BB962C8B-B14F-4D97-AF65-F5344CB8AC3E}">
        <p14:creationId xmlns:p14="http://schemas.microsoft.com/office/powerpoint/2010/main" val="202226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AF565C-4B91-4C68-A0C7-A4A067AFAC28}"/>
              </a:ext>
            </a:extLst>
          </p:cNvPr>
          <p:cNvSpPr>
            <a:spLocks noGrp="1"/>
          </p:cNvSpPr>
          <p:nvPr>
            <p:ph type="title"/>
          </p:nvPr>
        </p:nvSpPr>
        <p:spPr/>
        <p:txBody>
          <a:bodyPr/>
          <a:lstStyle/>
          <a:p>
            <a:r>
              <a:rPr lang="en-US"/>
              <a:t>Open source connectors</a:t>
            </a:r>
          </a:p>
        </p:txBody>
      </p:sp>
      <p:sp>
        <p:nvSpPr>
          <p:cNvPr id="6" name="Text Placeholder 5">
            <a:extLst>
              <a:ext uri="{FF2B5EF4-FFF2-40B4-BE49-F238E27FC236}">
                <a16:creationId xmlns:a16="http://schemas.microsoft.com/office/drawing/2014/main" id="{50580CB8-4319-4F82-BA63-82B7644A43E9}"/>
              </a:ext>
            </a:extLst>
          </p:cNvPr>
          <p:cNvSpPr>
            <a:spLocks noGrp="1"/>
          </p:cNvSpPr>
          <p:nvPr>
            <p:ph type="body" sz="quarter" idx="13"/>
          </p:nvPr>
        </p:nvSpPr>
        <p:spPr>
          <a:xfrm>
            <a:off x="8062748" y="1436688"/>
            <a:ext cx="3494088" cy="3877985"/>
          </a:xfrm>
        </p:spPr>
        <p:txBody>
          <a:bodyPr/>
          <a:lstStyle/>
          <a:p>
            <a:endParaRPr lang="en-US"/>
          </a:p>
          <a:p>
            <a:r>
              <a:rPr lang="en-US"/>
              <a:t>Repo on GitHub: </a:t>
            </a:r>
            <a:r>
              <a:rPr lang="en-US">
                <a:hlinkClick r:id="rId2"/>
              </a:rPr>
              <a:t>https://github.com/Microsoft/PowerPlatformConnectors</a:t>
            </a:r>
            <a:endParaRPr lang="en-US"/>
          </a:p>
          <a:p>
            <a:endParaRPr lang="en-US"/>
          </a:p>
          <a:p>
            <a:r>
              <a:rPr lang="en-US" dirty="0"/>
              <a:t>Content:</a:t>
            </a:r>
          </a:p>
          <a:p>
            <a:pPr marL="342900" indent="-342900">
              <a:buFont typeface="Arial" panose="020B0604020202020204" pitchFamily="34" charset="0"/>
              <a:buChar char="•"/>
            </a:pPr>
            <a:r>
              <a:rPr lang="en-US"/>
              <a:t>Certified connectors</a:t>
            </a:r>
            <a:endParaRPr lang="en-US" dirty="0"/>
          </a:p>
          <a:p>
            <a:pPr marL="342900" indent="-342900">
              <a:buFont typeface="Arial" panose="020B0604020202020204" pitchFamily="34" charset="0"/>
              <a:buChar char="•"/>
            </a:pPr>
            <a:r>
              <a:rPr lang="en-US"/>
              <a:t>Samples</a:t>
            </a:r>
            <a:endParaRPr lang="en-US" dirty="0"/>
          </a:p>
          <a:p>
            <a:pPr marL="342900" indent="-342900">
              <a:buFont typeface="Arial" panose="020B0604020202020204" pitchFamily="34" charset="0"/>
              <a:buChar char="•"/>
            </a:pPr>
            <a:r>
              <a:rPr lang="en-US" dirty="0"/>
              <a:t>Tools</a:t>
            </a:r>
          </a:p>
          <a:p>
            <a:endParaRPr lang="en-US"/>
          </a:p>
          <a:p>
            <a:endParaRPr lang="en-US"/>
          </a:p>
        </p:txBody>
      </p:sp>
      <p:pic>
        <p:nvPicPr>
          <p:cNvPr id="10" name="Picture Placeholder 9">
            <a:extLst>
              <a:ext uri="{FF2B5EF4-FFF2-40B4-BE49-F238E27FC236}">
                <a16:creationId xmlns:a16="http://schemas.microsoft.com/office/drawing/2014/main" id="{426C6C9A-6E22-4080-9797-CEF3C34D4274}"/>
              </a:ext>
            </a:extLst>
          </p:cNvPr>
          <p:cNvPicPr>
            <a:picLocks noGrp="1" noChangeAspect="1"/>
          </p:cNvPicPr>
          <p:nvPr>
            <p:ph type="pic" sz="quarter" idx="12"/>
          </p:nvPr>
        </p:nvPicPr>
        <p:blipFill>
          <a:blip r:embed="rId3"/>
          <a:srcRect l="236" r="236"/>
          <a:stretch>
            <a:fillRect/>
          </a:stretch>
        </p:blipFill>
        <p:spPr>
          <a:xfrm>
            <a:off x="582612" y="1436688"/>
            <a:ext cx="7253288" cy="4832350"/>
          </a:xfrm>
          <a:prstGeom prst="rect">
            <a:avLst/>
          </a:prstGeom>
        </p:spPr>
      </p:pic>
    </p:spTree>
    <p:extLst>
      <p:ext uri="{BB962C8B-B14F-4D97-AF65-F5344CB8AC3E}">
        <p14:creationId xmlns:p14="http://schemas.microsoft.com/office/powerpoint/2010/main" val="834649618"/>
      </p:ext>
    </p:extLst>
  </p:cSld>
  <p:clrMapOvr>
    <a:masterClrMapping/>
  </p:clrMapOvr>
  <p:transition>
    <p:fade/>
  </p:transition>
</p:sld>
</file>

<file path=ppt/slides/slide3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EA93-2735-4C9B-97F4-944C315A54E5}"/>
              </a:ext>
            </a:extLst>
          </p:cNvPr>
          <p:cNvSpPr>
            <a:spLocks noGrp="1"/>
          </p:cNvSpPr>
          <p:nvPr>
            <p:ph type="title"/>
          </p:nvPr>
        </p:nvSpPr>
        <p:spPr/>
        <p:txBody>
          <a:bodyPr/>
          <a:lstStyle/>
          <a:p>
            <a:r>
              <a:rPr lang="en-US"/>
              <a:t>Certification</a:t>
            </a:r>
          </a:p>
        </p:txBody>
      </p:sp>
    </p:spTree>
    <p:extLst>
      <p:ext uri="{BB962C8B-B14F-4D97-AF65-F5344CB8AC3E}">
        <p14:creationId xmlns:p14="http://schemas.microsoft.com/office/powerpoint/2010/main" val="134466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30503-FEF1-41A7-B766-94473FFB9542}"/>
              </a:ext>
            </a:extLst>
          </p:cNvPr>
          <p:cNvSpPr>
            <a:spLocks noGrp="1"/>
          </p:cNvSpPr>
          <p:nvPr>
            <p:ph type="title"/>
          </p:nvPr>
        </p:nvSpPr>
        <p:spPr/>
        <p:txBody>
          <a:bodyPr/>
          <a:lstStyle/>
          <a:p>
            <a:r>
              <a:rPr lang="en-US"/>
              <a:t>Certifying your connector</a:t>
            </a:r>
          </a:p>
        </p:txBody>
      </p:sp>
      <p:sp>
        <p:nvSpPr>
          <p:cNvPr id="4" name="Text Placeholder 3">
            <a:extLst>
              <a:ext uri="{FF2B5EF4-FFF2-40B4-BE49-F238E27FC236}">
                <a16:creationId xmlns:a16="http://schemas.microsoft.com/office/drawing/2014/main" id="{68D64E5A-B590-4BAB-92CA-428575FC1A66}"/>
              </a:ext>
            </a:extLst>
          </p:cNvPr>
          <p:cNvSpPr>
            <a:spLocks noGrp="1"/>
          </p:cNvSpPr>
          <p:nvPr>
            <p:ph type="body" sz="quarter" idx="10"/>
          </p:nvPr>
        </p:nvSpPr>
        <p:spPr>
          <a:xfrm>
            <a:off x="586390" y="1434370"/>
            <a:ext cx="6715721" cy="5429179"/>
          </a:xfrm>
        </p:spPr>
        <p:txBody>
          <a:bodyPr/>
          <a:lstStyle/>
          <a:p>
            <a:r>
              <a:rPr lang="en-US" sz="2400" dirty="0"/>
              <a:t>Certified connectors</a:t>
            </a:r>
          </a:p>
          <a:p>
            <a:pPr lvl="1"/>
            <a:r>
              <a:rPr lang="en-US" sz="1800" dirty="0"/>
              <a:t>Developed and maintained by you</a:t>
            </a:r>
          </a:p>
          <a:p>
            <a:pPr lvl="1"/>
            <a:r>
              <a:rPr lang="en-US" sz="1800" dirty="0"/>
              <a:t>Certified and deployed by Microsoft</a:t>
            </a:r>
          </a:p>
          <a:p>
            <a:pPr lvl="1"/>
            <a:endParaRPr lang="en-US" sz="1800" dirty="0"/>
          </a:p>
          <a:p>
            <a:r>
              <a:rPr lang="en-US" sz="2400" dirty="0"/>
              <a:t>Benefits of certification</a:t>
            </a:r>
          </a:p>
          <a:p>
            <a:pPr lvl="1"/>
            <a:r>
              <a:rPr lang="en-US" sz="1800" dirty="0"/>
              <a:t>Increase exposure and adoption of your service</a:t>
            </a:r>
          </a:p>
          <a:p>
            <a:pPr lvl="1"/>
            <a:r>
              <a:rPr lang="en-US" sz="1800" dirty="0"/>
              <a:t>Provide the extensibility your customer needs</a:t>
            </a:r>
          </a:p>
          <a:p>
            <a:pPr lvl="1"/>
            <a:r>
              <a:rPr lang="en-US" sz="1800" dirty="0"/>
              <a:t>Expand the number of services you integrate with</a:t>
            </a:r>
          </a:p>
          <a:p>
            <a:pPr lvl="1"/>
            <a:r>
              <a:rPr lang="en-US" sz="1800" dirty="0"/>
              <a:t>First class OOB connector experience</a:t>
            </a:r>
          </a:p>
          <a:p>
            <a:pPr lvl="1"/>
            <a:r>
              <a:rPr lang="en-US" sz="1800" dirty="0"/>
              <a:t>Leverage Microsoft’s investment in the Power Platform</a:t>
            </a:r>
          </a:p>
          <a:p>
            <a:pPr lvl="1"/>
            <a:r>
              <a:rPr lang="en-US" sz="1800" dirty="0"/>
              <a:t>Deeper value for customers using apps, dashboards, templates</a:t>
            </a:r>
          </a:p>
          <a:p>
            <a:pPr lvl="1"/>
            <a:endParaRPr lang="en-US" sz="1800" dirty="0"/>
          </a:p>
          <a:p>
            <a:r>
              <a:rPr lang="en-US" sz="2400" dirty="0"/>
              <a:t>Building and certifying your connector</a:t>
            </a:r>
          </a:p>
          <a:p>
            <a:pPr lvl="1"/>
            <a:r>
              <a:rPr lang="en-US" sz="1800" dirty="0"/>
              <a:t>Takes just a few weeks (days)</a:t>
            </a:r>
          </a:p>
          <a:p>
            <a:pPr lvl="1"/>
            <a:r>
              <a:rPr lang="en-US" sz="1800" dirty="0"/>
              <a:t>Start small and invest/update as necessary</a:t>
            </a:r>
          </a:p>
        </p:txBody>
      </p:sp>
      <p:pic>
        <p:nvPicPr>
          <p:cNvPr id="5" name="Picture 4">
            <a:extLst>
              <a:ext uri="{FF2B5EF4-FFF2-40B4-BE49-F238E27FC236}">
                <a16:creationId xmlns:a16="http://schemas.microsoft.com/office/drawing/2014/main" id="{BEDA4C96-475D-4D18-AA86-D115542F34B5}"/>
              </a:ext>
            </a:extLst>
          </p:cNvPr>
          <p:cNvPicPr>
            <a:picLocks noChangeAspect="1"/>
          </p:cNvPicPr>
          <p:nvPr/>
        </p:nvPicPr>
        <p:blipFill>
          <a:blip r:embed="rId2"/>
          <a:stretch>
            <a:fillRect/>
          </a:stretch>
        </p:blipFill>
        <p:spPr>
          <a:xfrm>
            <a:off x="7302111" y="1074077"/>
            <a:ext cx="3040068" cy="3109540"/>
          </a:xfrm>
          <a:prstGeom prst="rect">
            <a:avLst/>
          </a:prstGeom>
        </p:spPr>
      </p:pic>
      <p:pic>
        <p:nvPicPr>
          <p:cNvPr id="2" name="Picture 1">
            <a:extLst>
              <a:ext uri="{FF2B5EF4-FFF2-40B4-BE49-F238E27FC236}">
                <a16:creationId xmlns:a16="http://schemas.microsoft.com/office/drawing/2014/main" id="{481E9805-E5F2-45B0-9237-BF3319287C1D}"/>
              </a:ext>
            </a:extLst>
          </p:cNvPr>
          <p:cNvPicPr>
            <a:picLocks noChangeAspect="1"/>
          </p:cNvPicPr>
          <p:nvPr/>
        </p:nvPicPr>
        <p:blipFill>
          <a:blip r:embed="rId3"/>
          <a:stretch>
            <a:fillRect/>
          </a:stretch>
        </p:blipFill>
        <p:spPr>
          <a:xfrm>
            <a:off x="9196740" y="3429000"/>
            <a:ext cx="2733918" cy="2971800"/>
          </a:xfrm>
          <a:prstGeom prst="rect">
            <a:avLst/>
          </a:prstGeom>
        </p:spPr>
      </p:pic>
    </p:spTree>
    <p:extLst>
      <p:ext uri="{BB962C8B-B14F-4D97-AF65-F5344CB8AC3E}">
        <p14:creationId xmlns:p14="http://schemas.microsoft.com/office/powerpoint/2010/main" val="2723781572"/>
      </p:ext>
    </p:extLst>
  </p:cSld>
  <p:clrMapOvr>
    <a:masterClrMapping/>
  </p:clrMapOvr>
  <p:transition>
    <p:fade/>
  </p:transition>
</p:sld>
</file>

<file path=ppt/slides/slide37.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6B5064-7BF3-406D-B35D-8F22C0B84E7A}"/>
              </a:ext>
            </a:extLst>
          </p:cNvPr>
          <p:cNvSpPr>
            <a:spLocks noGrp="1"/>
          </p:cNvSpPr>
          <p:nvPr>
            <p:ph type="title"/>
          </p:nvPr>
        </p:nvSpPr>
        <p:spPr/>
        <p:txBody>
          <a:bodyPr/>
          <a:lstStyle/>
          <a:p>
            <a:r>
              <a:rPr lang="en-US"/>
              <a:t>Summary</a:t>
            </a:r>
          </a:p>
        </p:txBody>
      </p:sp>
      <p:sp>
        <p:nvSpPr>
          <p:cNvPr id="4" name="Text Placeholder 3">
            <a:extLst>
              <a:ext uri="{FF2B5EF4-FFF2-40B4-BE49-F238E27FC236}">
                <a16:creationId xmlns:a16="http://schemas.microsoft.com/office/drawing/2014/main" id="{A1E40AA8-5532-4323-B9DA-BAF48EFF763B}"/>
              </a:ext>
            </a:extLst>
          </p:cNvPr>
          <p:cNvSpPr>
            <a:spLocks noGrp="1"/>
          </p:cNvSpPr>
          <p:nvPr>
            <p:ph type="body" sz="quarter" idx="10"/>
          </p:nvPr>
        </p:nvSpPr>
        <p:spPr>
          <a:xfrm>
            <a:off x="586391" y="1434370"/>
            <a:ext cx="6372236" cy="5022914"/>
          </a:xfrm>
        </p:spPr>
        <p:txBody>
          <a:bodyPr/>
          <a:lstStyle/>
          <a:p>
            <a:r>
              <a:rPr lang="en-US" sz="2400" dirty="0"/>
              <a:t>Microsoft Power platform is a </a:t>
            </a:r>
            <a:br>
              <a:rPr lang="en-US" sz="2400" dirty="0"/>
            </a:br>
            <a:r>
              <a:rPr lang="en-US" sz="2400" dirty="0"/>
              <a:t>game-changing platform</a:t>
            </a:r>
          </a:p>
          <a:p>
            <a:endParaRPr lang="en-US" sz="2400" dirty="0"/>
          </a:p>
          <a:p>
            <a:r>
              <a:rPr lang="en-US" sz="2400" dirty="0"/>
              <a:t>Custom Connectors can unblock sales and keep customers happy</a:t>
            </a:r>
          </a:p>
          <a:p>
            <a:endParaRPr lang="en-US" sz="2400" dirty="0"/>
          </a:p>
          <a:p>
            <a:r>
              <a:rPr lang="en-US" sz="2400" dirty="0"/>
              <a:t>It is *easy* to build custom connectors—you can do it in a few hours</a:t>
            </a:r>
          </a:p>
          <a:p>
            <a:endParaRPr lang="en-US" sz="2400" dirty="0"/>
          </a:p>
          <a:p>
            <a:r>
              <a:rPr lang="en-US" sz="2400" dirty="0"/>
              <a:t>Start building your connector now!</a:t>
            </a:r>
          </a:p>
          <a:p>
            <a:endParaRPr lang="en-US" sz="2400" dirty="0"/>
          </a:p>
          <a:p>
            <a:r>
              <a:rPr lang="en-US" sz="2400" dirty="0"/>
              <a:t>Certify your connector</a:t>
            </a:r>
          </a:p>
        </p:txBody>
      </p:sp>
      <p:grpSp>
        <p:nvGrpSpPr>
          <p:cNvPr id="106" name="Group 105">
            <a:extLst>
              <a:ext uri="{FF2B5EF4-FFF2-40B4-BE49-F238E27FC236}">
                <a16:creationId xmlns:a16="http://schemas.microsoft.com/office/drawing/2014/main" id="{54EC2405-0667-4463-939B-23C4D6A60AF7}"/>
              </a:ext>
            </a:extLst>
          </p:cNvPr>
          <p:cNvGrpSpPr/>
          <p:nvPr/>
        </p:nvGrpSpPr>
        <p:grpSpPr>
          <a:xfrm>
            <a:off x="7006344" y="2038715"/>
            <a:ext cx="5065286" cy="3479723"/>
            <a:chOff x="484675" y="2190949"/>
            <a:chExt cx="5065286" cy="3479723"/>
          </a:xfrm>
        </p:grpSpPr>
        <p:grpSp>
          <p:nvGrpSpPr>
            <p:cNvPr id="107" name="Group 106">
              <a:extLst>
                <a:ext uri="{FF2B5EF4-FFF2-40B4-BE49-F238E27FC236}">
                  <a16:creationId xmlns:a16="http://schemas.microsoft.com/office/drawing/2014/main" id="{9EE1D07C-C3EF-4155-81F9-7AE2C9D06F75}"/>
                </a:ext>
              </a:extLst>
            </p:cNvPr>
            <p:cNvGrpSpPr/>
            <p:nvPr/>
          </p:nvGrpSpPr>
          <p:grpSpPr>
            <a:xfrm rot="1800000">
              <a:off x="1804209" y="2429546"/>
              <a:ext cx="2130153" cy="2395286"/>
              <a:chOff x="4213476" y="986996"/>
              <a:chExt cx="4151066" cy="4667737"/>
            </a:xfrm>
          </p:grpSpPr>
          <p:sp>
            <p:nvSpPr>
              <p:cNvPr id="138" name="Oval 137">
                <a:extLst>
                  <a:ext uri="{FF2B5EF4-FFF2-40B4-BE49-F238E27FC236}">
                    <a16:creationId xmlns:a16="http://schemas.microsoft.com/office/drawing/2014/main" id="{018E3B43-DB34-471E-B651-553C07AF0B83}"/>
                  </a:ext>
                </a:extLst>
              </p:cNvPr>
              <p:cNvSpPr/>
              <p:nvPr/>
            </p:nvSpPr>
            <p:spPr bwMode="auto">
              <a:xfrm>
                <a:off x="4213476" y="1256161"/>
                <a:ext cx="4151066" cy="4151066"/>
              </a:xfrm>
              <a:prstGeom prst="ellipse">
                <a:avLst/>
              </a:prstGeom>
              <a:solidFill>
                <a:schemeClr val="bg1">
                  <a:lumMod val="95000"/>
                </a:schemeClr>
              </a:solidFill>
              <a:ln w="9525"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C005C"/>
                  </a:soli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DDBBADEC-42B0-441E-A37A-B7D5D4FF1690}"/>
                  </a:ext>
                </a:extLst>
              </p:cNvPr>
              <p:cNvGrpSpPr/>
              <p:nvPr/>
            </p:nvGrpSpPr>
            <p:grpSpPr>
              <a:xfrm>
                <a:off x="6061258" y="5159720"/>
                <a:ext cx="495013" cy="495013"/>
                <a:chOff x="4888358" y="3429000"/>
                <a:chExt cx="658862" cy="658862"/>
              </a:xfrm>
            </p:grpSpPr>
            <p:sp>
              <p:nvSpPr>
                <p:cNvPr id="153" name="Oval 152">
                  <a:extLst>
                    <a:ext uri="{FF2B5EF4-FFF2-40B4-BE49-F238E27FC236}">
                      <a16:creationId xmlns:a16="http://schemas.microsoft.com/office/drawing/2014/main" id="{EAF708DA-A1FA-4BD0-A069-0329F03EFF86}"/>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4" name="Picture 153" descr="A close up of a sign&#10;&#10;Description automatically generated">
                  <a:extLst>
                    <a:ext uri="{FF2B5EF4-FFF2-40B4-BE49-F238E27FC236}">
                      <a16:creationId xmlns:a16="http://schemas.microsoft.com/office/drawing/2014/main" id="{C2411B80-FB9E-47AD-9A85-31DE44F813C2}"/>
                    </a:ext>
                  </a:extLst>
                </p:cNvPr>
                <p:cNvPicPr>
                  <a:picLocks noChangeAspect="1"/>
                </p:cNvPicPr>
                <p:nvPr/>
              </p:nvPicPr>
              <p:blipFill rotWithShape="1">
                <a:blip r:embed="rId3"/>
                <a:srcRect l="18418" t="8970" r="18029" b="9119"/>
                <a:stretch/>
              </p:blipFill>
              <p:spPr>
                <a:xfrm>
                  <a:off x="5008425" y="3556048"/>
                  <a:ext cx="418728" cy="404765"/>
                </a:xfrm>
                <a:prstGeom prst="rect">
                  <a:avLst/>
                </a:prstGeom>
              </p:spPr>
            </p:pic>
          </p:grpSp>
          <p:pic>
            <p:nvPicPr>
              <p:cNvPr id="140" name="Picture 139" descr="A close up of a logo&#10;&#10;Description automatically generated">
                <a:extLst>
                  <a:ext uri="{FF2B5EF4-FFF2-40B4-BE49-F238E27FC236}">
                    <a16:creationId xmlns:a16="http://schemas.microsoft.com/office/drawing/2014/main" id="{9323C1A2-E607-4088-8E8E-67ED932BD7AA}"/>
                  </a:ext>
                </a:extLst>
              </p:cNvPr>
              <p:cNvPicPr>
                <a:picLocks noChangeAspect="1"/>
              </p:cNvPicPr>
              <p:nvPr/>
            </p:nvPicPr>
            <p:blipFill>
              <a:blip r:embed="rId4"/>
              <a:stretch>
                <a:fillRect/>
              </a:stretch>
            </p:blipFill>
            <p:spPr>
              <a:xfrm>
                <a:off x="4367276" y="1836129"/>
                <a:ext cx="493740" cy="493740"/>
              </a:xfrm>
              <a:prstGeom prst="rect">
                <a:avLst/>
              </a:prstGeom>
              <a:effectLst>
                <a:outerShdw blurRad="177800" dist="177800" dir="5400000" algn="t" rotWithShape="0">
                  <a:prstClr val="black">
                    <a:alpha val="10000"/>
                  </a:prstClr>
                </a:outerShdw>
              </a:effectLst>
            </p:spPr>
          </p:pic>
          <p:grpSp>
            <p:nvGrpSpPr>
              <p:cNvPr id="141" name="Group 140">
                <a:extLst>
                  <a:ext uri="{FF2B5EF4-FFF2-40B4-BE49-F238E27FC236}">
                    <a16:creationId xmlns:a16="http://schemas.microsoft.com/office/drawing/2014/main" id="{18573DD2-0959-42F6-802F-A6581AD71E1A}"/>
                  </a:ext>
                </a:extLst>
              </p:cNvPr>
              <p:cNvGrpSpPr/>
              <p:nvPr/>
            </p:nvGrpSpPr>
            <p:grpSpPr>
              <a:xfrm>
                <a:off x="7715404" y="1903685"/>
                <a:ext cx="495014" cy="495014"/>
                <a:chOff x="9214167" y="1656944"/>
                <a:chExt cx="996936" cy="996936"/>
              </a:xfrm>
              <a:effectLst>
                <a:outerShdw blurRad="177800" dist="177800" dir="5400000" algn="t" rotWithShape="0">
                  <a:prstClr val="black">
                    <a:alpha val="10000"/>
                  </a:prstClr>
                </a:outerShdw>
              </a:effectLst>
            </p:grpSpPr>
            <p:sp>
              <p:nvSpPr>
                <p:cNvPr id="151" name="Oval 150">
                  <a:extLst>
                    <a:ext uri="{FF2B5EF4-FFF2-40B4-BE49-F238E27FC236}">
                      <a16:creationId xmlns:a16="http://schemas.microsoft.com/office/drawing/2014/main" id="{F8B55165-0596-447A-BB91-92642D4B5204}"/>
                    </a:ext>
                  </a:extLst>
                </p:cNvPr>
                <p:cNvSpPr/>
                <p:nvPr/>
              </p:nvSpPr>
              <p:spPr bwMode="auto">
                <a:xfrm>
                  <a:off x="9214167" y="1656944"/>
                  <a:ext cx="996936" cy="99693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2" name="Picture 151">
                  <a:extLst>
                    <a:ext uri="{FF2B5EF4-FFF2-40B4-BE49-F238E27FC236}">
                      <a16:creationId xmlns:a16="http://schemas.microsoft.com/office/drawing/2014/main" id="{3881679C-C17C-4896-8C13-282388F16BD6}"/>
                    </a:ext>
                  </a:extLst>
                </p:cNvPr>
                <p:cNvPicPr>
                  <a:picLocks noChangeAspect="1"/>
                </p:cNvPicPr>
                <p:nvPr/>
              </p:nvPicPr>
              <p:blipFill rotWithShape="1">
                <a:blip r:embed="rId5">
                  <a:alphaModFix amt="97000"/>
                  <a:extLst>
                    <a:ext uri="{BEBA8EAE-BF5A-486C-A8C5-ECC9F3942E4B}">
                      <a14:imgProps xmlns:a14="http://schemas.microsoft.com/office/drawing/2010/main">
                        <a14:imgLayer r:embed="rId6">
                          <a14:imgEffect>
                            <a14:saturation sat="66000"/>
                          </a14:imgEffect>
                        </a14:imgLayer>
                      </a14:imgProps>
                    </a:ext>
                  </a:extLst>
                </a:blip>
                <a:srcRect l="12876" t="13975" r="11167" b="6950"/>
                <a:stretch/>
              </p:blipFill>
              <p:spPr>
                <a:xfrm>
                  <a:off x="9366234" y="1793805"/>
                  <a:ext cx="685591" cy="721234"/>
                </a:xfrm>
                <a:prstGeom prst="rect">
                  <a:avLst/>
                </a:prstGeom>
                <a:ln>
                  <a:noFill/>
                </a:ln>
              </p:spPr>
            </p:pic>
          </p:grpSp>
          <p:grpSp>
            <p:nvGrpSpPr>
              <p:cNvPr id="142" name="Group 141">
                <a:extLst>
                  <a:ext uri="{FF2B5EF4-FFF2-40B4-BE49-F238E27FC236}">
                    <a16:creationId xmlns:a16="http://schemas.microsoft.com/office/drawing/2014/main" id="{E021AE59-D07A-47AD-A56C-15CB7A841A4C}"/>
                  </a:ext>
                </a:extLst>
              </p:cNvPr>
              <p:cNvGrpSpPr/>
              <p:nvPr/>
            </p:nvGrpSpPr>
            <p:grpSpPr>
              <a:xfrm>
                <a:off x="4234861" y="4146897"/>
                <a:ext cx="495013" cy="495013"/>
                <a:chOff x="4888358" y="3429000"/>
                <a:chExt cx="658862" cy="658862"/>
              </a:xfrm>
            </p:grpSpPr>
            <p:sp>
              <p:nvSpPr>
                <p:cNvPr id="149" name="Oval 148">
                  <a:extLst>
                    <a:ext uri="{FF2B5EF4-FFF2-40B4-BE49-F238E27FC236}">
                      <a16:creationId xmlns:a16="http://schemas.microsoft.com/office/drawing/2014/main" id="{0C3DFE0B-E134-4AE1-B070-6ACAC7431317}"/>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Picture 70">
                  <a:extLst>
                    <a:ext uri="{FF2B5EF4-FFF2-40B4-BE49-F238E27FC236}">
                      <a16:creationId xmlns:a16="http://schemas.microsoft.com/office/drawing/2014/main" id="{9CDB129C-767D-4FAD-9BED-9E5F6A0099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8425" y="3571956"/>
                  <a:ext cx="418728" cy="372947"/>
                </a:xfrm>
                <a:prstGeom prst="rect">
                  <a:avLst/>
                </a:prstGeom>
              </p:spPr>
            </p:pic>
          </p:grpSp>
          <p:grpSp>
            <p:nvGrpSpPr>
              <p:cNvPr id="143" name="Group 142">
                <a:extLst>
                  <a:ext uri="{FF2B5EF4-FFF2-40B4-BE49-F238E27FC236}">
                    <a16:creationId xmlns:a16="http://schemas.microsoft.com/office/drawing/2014/main" id="{7AC7D910-3BF8-4679-8201-FDAC73D87650}"/>
                  </a:ext>
                </a:extLst>
              </p:cNvPr>
              <p:cNvGrpSpPr/>
              <p:nvPr/>
            </p:nvGrpSpPr>
            <p:grpSpPr>
              <a:xfrm>
                <a:off x="7818952" y="4194208"/>
                <a:ext cx="506662" cy="495013"/>
                <a:chOff x="4880605" y="3429000"/>
                <a:chExt cx="674367" cy="658862"/>
              </a:xfrm>
            </p:grpSpPr>
            <p:sp>
              <p:nvSpPr>
                <p:cNvPr id="147" name="Oval 146">
                  <a:extLst>
                    <a:ext uri="{FF2B5EF4-FFF2-40B4-BE49-F238E27FC236}">
                      <a16:creationId xmlns:a16="http://schemas.microsoft.com/office/drawing/2014/main" id="{8FC967A5-0A86-494D-94C7-31B7D48E6592}"/>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8" name="Picture 70">
                  <a:extLst>
                    <a:ext uri="{FF2B5EF4-FFF2-40B4-BE49-F238E27FC236}">
                      <a16:creationId xmlns:a16="http://schemas.microsoft.com/office/drawing/2014/main" id="{D4D3766D-F781-4CBD-800C-2D9EBB008F0F}"/>
                    </a:ext>
                  </a:extLst>
                </p:cNvPr>
                <p:cNvPicPr>
                  <a:picLocks noChangeAspect="1"/>
                </p:cNvPicPr>
                <p:nvPr/>
              </p:nvPicPr>
              <p:blipFill>
                <a:blip r:embed="rId9"/>
                <a:stretch>
                  <a:fillRect/>
                </a:stretch>
              </p:blipFill>
              <p:spPr>
                <a:xfrm>
                  <a:off x="4880605" y="3581595"/>
                  <a:ext cx="674367" cy="353668"/>
                </a:xfrm>
                <a:prstGeom prst="rect">
                  <a:avLst/>
                </a:prstGeom>
              </p:spPr>
            </p:pic>
          </p:grpSp>
          <p:grpSp>
            <p:nvGrpSpPr>
              <p:cNvPr id="144" name="Group 143">
                <a:extLst>
                  <a:ext uri="{FF2B5EF4-FFF2-40B4-BE49-F238E27FC236}">
                    <a16:creationId xmlns:a16="http://schemas.microsoft.com/office/drawing/2014/main" id="{A496CA52-7D25-432F-872D-17BC44F2876A}"/>
                  </a:ext>
                </a:extLst>
              </p:cNvPr>
              <p:cNvGrpSpPr/>
              <p:nvPr/>
            </p:nvGrpSpPr>
            <p:grpSpPr>
              <a:xfrm>
                <a:off x="6028488" y="986996"/>
                <a:ext cx="495013" cy="495013"/>
                <a:chOff x="4888358" y="3429000"/>
                <a:chExt cx="658862" cy="658862"/>
              </a:xfrm>
            </p:grpSpPr>
            <p:sp>
              <p:nvSpPr>
                <p:cNvPr id="145" name="Oval 144">
                  <a:extLst>
                    <a:ext uri="{FF2B5EF4-FFF2-40B4-BE49-F238E27FC236}">
                      <a16:creationId xmlns:a16="http://schemas.microsoft.com/office/drawing/2014/main" id="{B8BC0EA6-BBAE-4D0D-AA2A-71E0DFB30360}"/>
                    </a:ext>
                  </a:extLst>
                </p:cNvPr>
                <p:cNvSpPr/>
                <p:nvPr/>
              </p:nvSpPr>
              <p:spPr bwMode="auto">
                <a:xfrm>
                  <a:off x="4888358" y="3429000"/>
                  <a:ext cx="658862" cy="658862"/>
                </a:xfrm>
                <a:prstGeom prst="ellipse">
                  <a:avLst/>
                </a:prstGeom>
                <a:solidFill>
                  <a:schemeClr val="bg1"/>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6" name="Picture 70">
                  <a:extLst>
                    <a:ext uri="{FF2B5EF4-FFF2-40B4-BE49-F238E27FC236}">
                      <a16:creationId xmlns:a16="http://schemas.microsoft.com/office/drawing/2014/main" id="{E4D20DFC-3252-4EE4-914F-6AD154200B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1054" y="3581595"/>
                  <a:ext cx="293468" cy="353668"/>
                </a:xfrm>
                <a:prstGeom prst="rect">
                  <a:avLst/>
                </a:prstGeom>
              </p:spPr>
            </p:pic>
          </p:grpSp>
        </p:grpSp>
        <p:sp>
          <p:nvSpPr>
            <p:cNvPr id="108" name="Oval 107">
              <a:extLst>
                <a:ext uri="{FF2B5EF4-FFF2-40B4-BE49-F238E27FC236}">
                  <a16:creationId xmlns:a16="http://schemas.microsoft.com/office/drawing/2014/main" id="{2F0AF827-77F0-461A-8E71-6617524CA055}"/>
                </a:ext>
              </a:extLst>
            </p:cNvPr>
            <p:cNvSpPr/>
            <p:nvPr/>
          </p:nvSpPr>
          <p:spPr bwMode="auto">
            <a:xfrm>
              <a:off x="1503356" y="2320314"/>
              <a:ext cx="2680161" cy="2680162"/>
            </a:xfrm>
            <a:prstGeom prst="ellipse">
              <a:avLst/>
            </a:prstGeom>
            <a:solidFill>
              <a:schemeClr val="bg1">
                <a:lumMod val="95000"/>
              </a:schemeClr>
            </a:solidFill>
            <a:ln w="9525"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5424D818-609C-4BF0-AF6F-C341E86CDE6D}"/>
                </a:ext>
              </a:extLst>
            </p:cNvPr>
            <p:cNvGrpSpPr/>
            <p:nvPr/>
          </p:nvGrpSpPr>
          <p:grpSpPr>
            <a:xfrm>
              <a:off x="1336597" y="2687528"/>
              <a:ext cx="658862" cy="658862"/>
              <a:chOff x="4726930" y="4471473"/>
              <a:chExt cx="703088" cy="703088"/>
            </a:xfrm>
            <a:effectLst>
              <a:outerShdw blurRad="177800" dist="177800" dir="5400000" algn="t" rotWithShape="0">
                <a:prstClr val="black">
                  <a:alpha val="10000"/>
                </a:prstClr>
              </a:outerShdw>
            </a:effectLst>
          </p:grpSpPr>
          <p:sp>
            <p:nvSpPr>
              <p:cNvPr id="134" name="Oval 133">
                <a:extLst>
                  <a:ext uri="{FF2B5EF4-FFF2-40B4-BE49-F238E27FC236}">
                    <a16:creationId xmlns:a16="http://schemas.microsoft.com/office/drawing/2014/main" id="{4CBA0EFD-5FE2-4DF2-900A-C54E921F0F3C}"/>
                  </a:ext>
                </a:extLst>
              </p:cNvPr>
              <p:cNvSpPr/>
              <p:nvPr/>
            </p:nvSpPr>
            <p:spPr bwMode="auto">
              <a:xfrm>
                <a:off x="4726930" y="4471473"/>
                <a:ext cx="703088" cy="703088"/>
              </a:xfrm>
              <a:prstGeom prst="ellips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65BEF130-999E-4283-9B66-D766B71FFB1E}"/>
                  </a:ext>
                </a:extLst>
              </p:cNvPr>
              <p:cNvGrpSpPr/>
              <p:nvPr/>
            </p:nvGrpSpPr>
            <p:grpSpPr>
              <a:xfrm>
                <a:off x="4902990" y="4689695"/>
                <a:ext cx="350968" cy="266644"/>
                <a:chOff x="-1146792" y="678443"/>
                <a:chExt cx="1017587" cy="773113"/>
              </a:xfrm>
              <a:solidFill>
                <a:srgbClr val="D2D2D2"/>
              </a:solidFill>
            </p:grpSpPr>
            <p:sp>
              <p:nvSpPr>
                <p:cNvPr id="136" name="Freeform 5">
                  <a:extLst>
                    <a:ext uri="{FF2B5EF4-FFF2-40B4-BE49-F238E27FC236}">
                      <a16:creationId xmlns:a16="http://schemas.microsoft.com/office/drawing/2014/main" id="{C3F9DBC2-A48A-4387-996F-F95955BCC78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a:extLst>
                    <a:ext uri="{FF2B5EF4-FFF2-40B4-BE49-F238E27FC236}">
                      <a16:creationId xmlns:a16="http://schemas.microsoft.com/office/drawing/2014/main" id="{FB855B55-7888-487D-8AE1-AA7235FFD6B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DEDE60AA-ACBE-4B2B-8B76-FF63C4E43BF5}"/>
                </a:ext>
              </a:extLst>
            </p:cNvPr>
            <p:cNvGrpSpPr/>
            <p:nvPr/>
          </p:nvGrpSpPr>
          <p:grpSpPr>
            <a:xfrm>
              <a:off x="2526094" y="4619567"/>
              <a:ext cx="690126" cy="690126"/>
              <a:chOff x="7568114" y="3458540"/>
              <a:chExt cx="820852" cy="820852"/>
            </a:xfrm>
            <a:effectLst>
              <a:outerShdw blurRad="177800" dist="177800" dir="5400000" algn="t" rotWithShape="0">
                <a:prstClr val="black">
                  <a:alpha val="10000"/>
                </a:prstClr>
              </a:outerShdw>
            </a:effectLst>
          </p:grpSpPr>
          <p:sp>
            <p:nvSpPr>
              <p:cNvPr id="127" name="Oval 126">
                <a:extLst>
                  <a:ext uri="{FF2B5EF4-FFF2-40B4-BE49-F238E27FC236}">
                    <a16:creationId xmlns:a16="http://schemas.microsoft.com/office/drawing/2014/main" id="{882315FA-4720-4CCE-A2CE-30CB87BF4BEE}"/>
                  </a:ext>
                </a:extLst>
              </p:cNvPr>
              <p:cNvSpPr/>
              <p:nvPr/>
            </p:nvSpPr>
            <p:spPr bwMode="auto">
              <a:xfrm>
                <a:off x="7568114" y="3458540"/>
                <a:ext cx="820852" cy="820852"/>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8" name="Group 12">
                <a:extLst>
                  <a:ext uri="{FF2B5EF4-FFF2-40B4-BE49-F238E27FC236}">
                    <a16:creationId xmlns:a16="http://schemas.microsoft.com/office/drawing/2014/main" id="{738F43DE-8EBE-43F9-9E0C-0C474DA05E13}"/>
                  </a:ext>
                </a:extLst>
              </p:cNvPr>
              <p:cNvGrpSpPr>
                <a:grpSpLocks noChangeAspect="1"/>
              </p:cNvGrpSpPr>
              <p:nvPr/>
            </p:nvGrpSpPr>
            <p:grpSpPr bwMode="auto">
              <a:xfrm>
                <a:off x="7789509" y="3725361"/>
                <a:ext cx="378063" cy="287211"/>
                <a:chOff x="4543" y="2176"/>
                <a:chExt cx="258" cy="196"/>
              </a:xfrm>
              <a:solidFill>
                <a:srgbClr val="D2D2D2"/>
              </a:solidFill>
            </p:grpSpPr>
            <p:sp>
              <p:nvSpPr>
                <p:cNvPr id="129" name="Freeform 13">
                  <a:extLst>
                    <a:ext uri="{FF2B5EF4-FFF2-40B4-BE49-F238E27FC236}">
                      <a16:creationId xmlns:a16="http://schemas.microsoft.com/office/drawing/2014/main" id="{2B216B26-4CCD-4451-AD04-BC1397D640A5}"/>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Freeform 14">
                  <a:extLst>
                    <a:ext uri="{FF2B5EF4-FFF2-40B4-BE49-F238E27FC236}">
                      <a16:creationId xmlns:a16="http://schemas.microsoft.com/office/drawing/2014/main" id="{D0E8B0B5-3091-472B-9482-251A46A62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Freeform 15">
                  <a:extLst>
                    <a:ext uri="{FF2B5EF4-FFF2-40B4-BE49-F238E27FC236}">
                      <a16:creationId xmlns:a16="http://schemas.microsoft.com/office/drawing/2014/main" id="{C2B3B44D-45FC-4080-919A-19DD3C18E2E5}"/>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Freeform 16">
                  <a:extLst>
                    <a:ext uri="{FF2B5EF4-FFF2-40B4-BE49-F238E27FC236}">
                      <a16:creationId xmlns:a16="http://schemas.microsoft.com/office/drawing/2014/main" id="{210D7169-8668-4A82-A2A6-8D8C08BEB9AF}"/>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Freeform 17">
                  <a:extLst>
                    <a:ext uri="{FF2B5EF4-FFF2-40B4-BE49-F238E27FC236}">
                      <a16:creationId xmlns:a16="http://schemas.microsoft.com/office/drawing/2014/main" id="{8D9E689F-5D42-4A36-BABC-ABAC250150AE}"/>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11" name="TextBox 110">
              <a:extLst>
                <a:ext uri="{FF2B5EF4-FFF2-40B4-BE49-F238E27FC236}">
                  <a16:creationId xmlns:a16="http://schemas.microsoft.com/office/drawing/2014/main" id="{D56E2D23-8667-44BA-97B6-BCD3269B167A}"/>
                </a:ext>
              </a:extLst>
            </p:cNvPr>
            <p:cNvSpPr txBox="1"/>
            <p:nvPr/>
          </p:nvSpPr>
          <p:spPr>
            <a:xfrm>
              <a:off x="2305865" y="5362895"/>
              <a:ext cx="108800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Power BI</a:t>
              </a:r>
            </a:p>
          </p:txBody>
        </p:sp>
        <p:sp>
          <p:nvSpPr>
            <p:cNvPr id="112" name="TextBox 111">
              <a:extLst>
                <a:ext uri="{FF2B5EF4-FFF2-40B4-BE49-F238E27FC236}">
                  <a16:creationId xmlns:a16="http://schemas.microsoft.com/office/drawing/2014/main" id="{C6FF4208-CFA5-4E8B-AC59-A9EF80F4F14B}"/>
                </a:ext>
              </a:extLst>
            </p:cNvPr>
            <p:cNvSpPr txBox="1"/>
            <p:nvPr/>
          </p:nvSpPr>
          <p:spPr>
            <a:xfrm>
              <a:off x="484675" y="2905563"/>
              <a:ext cx="108800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Flow</a:t>
              </a:r>
            </a:p>
          </p:txBody>
        </p:sp>
        <p:sp>
          <p:nvSpPr>
            <p:cNvPr id="113" name="TextBox 112">
              <a:extLst>
                <a:ext uri="{FF2B5EF4-FFF2-40B4-BE49-F238E27FC236}">
                  <a16:creationId xmlns:a16="http://schemas.microsoft.com/office/drawing/2014/main" id="{1FE9E0B4-C927-48B6-AC42-20A6FF189DC9}"/>
                </a:ext>
              </a:extLst>
            </p:cNvPr>
            <p:cNvSpPr txBox="1"/>
            <p:nvPr/>
          </p:nvSpPr>
          <p:spPr>
            <a:xfrm>
              <a:off x="4285208" y="3111749"/>
              <a:ext cx="126475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PowerApps</a:t>
              </a:r>
            </a:p>
          </p:txBody>
        </p:sp>
        <p:grpSp>
          <p:nvGrpSpPr>
            <p:cNvPr id="114" name="Group 113">
              <a:extLst>
                <a:ext uri="{FF2B5EF4-FFF2-40B4-BE49-F238E27FC236}">
                  <a16:creationId xmlns:a16="http://schemas.microsoft.com/office/drawing/2014/main" id="{454A7EE5-2F13-4E7F-AA98-C9F84140C2E0}"/>
                </a:ext>
              </a:extLst>
            </p:cNvPr>
            <p:cNvGrpSpPr/>
            <p:nvPr/>
          </p:nvGrpSpPr>
          <p:grpSpPr>
            <a:xfrm>
              <a:off x="3782234" y="2688286"/>
              <a:ext cx="681004" cy="650030"/>
              <a:chOff x="8247729" y="3213735"/>
              <a:chExt cx="745933" cy="745933"/>
            </a:xfrm>
          </p:grpSpPr>
          <p:sp>
            <p:nvSpPr>
              <p:cNvPr id="120" name="Oval 119">
                <a:extLst>
                  <a:ext uri="{FF2B5EF4-FFF2-40B4-BE49-F238E27FC236}">
                    <a16:creationId xmlns:a16="http://schemas.microsoft.com/office/drawing/2014/main" id="{168F587F-F3E8-44A5-A763-24D81FE6D754}"/>
                  </a:ext>
                </a:extLst>
              </p:cNvPr>
              <p:cNvSpPr/>
              <p:nvPr/>
            </p:nvSpPr>
            <p:spPr bwMode="auto">
              <a:xfrm>
                <a:off x="8247729" y="3213735"/>
                <a:ext cx="745933" cy="745933"/>
              </a:xfrm>
              <a:prstGeom prst="ellipse">
                <a:avLst/>
              </a:prstGeom>
              <a:solidFill>
                <a:srgbClr val="5C005C"/>
              </a:solidFill>
              <a:ln w="9525" cap="flat" cmpd="sng" algn="ctr">
                <a:noFill/>
                <a:prstDash val="solid"/>
                <a:headEnd type="none" w="med" len="med"/>
                <a:tailEnd type="none" w="med" len="med"/>
              </a:ln>
              <a:effectLst>
                <a:outerShdw blurRad="177800" dist="177800" dir="5400000" algn="t"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1" name="Group 4">
                <a:extLst>
                  <a:ext uri="{FF2B5EF4-FFF2-40B4-BE49-F238E27FC236}">
                    <a16:creationId xmlns:a16="http://schemas.microsoft.com/office/drawing/2014/main" id="{EF312731-A014-46D1-BBF4-BBD50D64D642}"/>
                  </a:ext>
                </a:extLst>
              </p:cNvPr>
              <p:cNvGrpSpPr>
                <a:grpSpLocks noChangeAspect="1"/>
              </p:cNvGrpSpPr>
              <p:nvPr/>
            </p:nvGrpSpPr>
            <p:grpSpPr bwMode="auto">
              <a:xfrm>
                <a:off x="8432942" y="3451221"/>
                <a:ext cx="377737" cy="290683"/>
                <a:chOff x="2880" y="2176"/>
                <a:chExt cx="256" cy="197"/>
              </a:xfrm>
              <a:solidFill>
                <a:srgbClr val="D2D2D2"/>
              </a:solidFill>
            </p:grpSpPr>
            <p:sp>
              <p:nvSpPr>
                <p:cNvPr id="122" name="Freeform 5">
                  <a:extLst>
                    <a:ext uri="{FF2B5EF4-FFF2-40B4-BE49-F238E27FC236}">
                      <a16:creationId xmlns:a16="http://schemas.microsoft.com/office/drawing/2014/main" id="{B0170F42-5BA5-4992-9C71-6E446294EE8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Freeform 6">
                  <a:extLst>
                    <a:ext uri="{FF2B5EF4-FFF2-40B4-BE49-F238E27FC236}">
                      <a16:creationId xmlns:a16="http://schemas.microsoft.com/office/drawing/2014/main" id="{D9BC174D-8378-4D93-91BC-CAC705FC81FE}"/>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Freeform 7">
                  <a:extLst>
                    <a:ext uri="{FF2B5EF4-FFF2-40B4-BE49-F238E27FC236}">
                      <a16:creationId xmlns:a16="http://schemas.microsoft.com/office/drawing/2014/main" id="{BCE9BA9F-86B6-4D26-89A3-2F0F000308A3}"/>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Freeform 8">
                  <a:extLst>
                    <a:ext uri="{FF2B5EF4-FFF2-40B4-BE49-F238E27FC236}">
                      <a16:creationId xmlns:a16="http://schemas.microsoft.com/office/drawing/2014/main" id="{B7F6B5FD-76A5-4182-B18C-F2DA297ADDA9}"/>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Freeform 9">
                  <a:extLst>
                    <a:ext uri="{FF2B5EF4-FFF2-40B4-BE49-F238E27FC236}">
                      <a16:creationId xmlns:a16="http://schemas.microsoft.com/office/drawing/2014/main" id="{8A6368C9-4CB6-4764-A81A-AB69C3407D8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15" name="Oval 114">
              <a:extLst>
                <a:ext uri="{FF2B5EF4-FFF2-40B4-BE49-F238E27FC236}">
                  <a16:creationId xmlns:a16="http://schemas.microsoft.com/office/drawing/2014/main" id="{49242506-CC7D-40B6-9AC1-531F307F046A}"/>
                </a:ext>
              </a:extLst>
            </p:cNvPr>
            <p:cNvSpPr/>
            <p:nvPr/>
          </p:nvSpPr>
          <p:spPr bwMode="auto">
            <a:xfrm>
              <a:off x="2098594" y="2879891"/>
              <a:ext cx="1537707" cy="1479702"/>
            </a:xfrm>
            <a:prstGeom prst="ellipse">
              <a:avLst/>
            </a:prstGeom>
            <a:solidFill>
              <a:srgbClr val="92D050"/>
            </a:solidFill>
            <a:ln>
              <a:noFill/>
              <a:headEnd type="none" w="med" len="med"/>
              <a:tailEnd type="none" w="med" len="med"/>
            </a:ln>
            <a:effectLst>
              <a:outerShdw blurRad="177800" dist="177800" dir="5400000" algn="t"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TextBox 115">
              <a:extLst>
                <a:ext uri="{FF2B5EF4-FFF2-40B4-BE49-F238E27FC236}">
                  <a16:creationId xmlns:a16="http://schemas.microsoft.com/office/drawing/2014/main" id="{635307F2-030B-45E3-970F-26183E9C7A40}"/>
                </a:ext>
              </a:extLst>
            </p:cNvPr>
            <p:cNvSpPr txBox="1"/>
            <p:nvPr/>
          </p:nvSpPr>
          <p:spPr>
            <a:xfrm>
              <a:off x="2115422" y="3213340"/>
              <a:ext cx="153770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Segoe UI Semibold" panose="020B0702040204020203" pitchFamily="34" charset="0"/>
                  <a:cs typeface="Segoe UI Semibold" panose="020B0702040204020203" pitchFamily="34" charset="0"/>
                </a:rPr>
                <a:t>[</a:t>
              </a:r>
              <a:r>
                <a:rPr kumimoji="0" lang="en-US" sz="14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Connectors &amp; CDS]</a:t>
              </a:r>
            </a:p>
          </p:txBody>
        </p:sp>
        <p:sp>
          <p:nvSpPr>
            <p:cNvPr id="117" name="Arc 116">
              <a:extLst>
                <a:ext uri="{FF2B5EF4-FFF2-40B4-BE49-F238E27FC236}">
                  <a16:creationId xmlns:a16="http://schemas.microsoft.com/office/drawing/2014/main" id="{2FFD5E3C-69DB-4B26-9328-E779C798F614}"/>
                </a:ext>
              </a:extLst>
            </p:cNvPr>
            <p:cNvSpPr/>
            <p:nvPr/>
          </p:nvSpPr>
          <p:spPr>
            <a:xfrm rot="19097887">
              <a:off x="1462554" y="2190949"/>
              <a:ext cx="2740256" cy="2680162"/>
            </a:xfrm>
            <a:prstGeom prst="arc">
              <a:avLst>
                <a:gd name="adj1" fmla="val 16200000"/>
                <a:gd name="adj2" fmla="val 11468"/>
              </a:avLst>
            </a:prstGeom>
            <a:ln>
              <a:solidFill>
                <a:srgbClr val="00827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Arc 117">
              <a:extLst>
                <a:ext uri="{FF2B5EF4-FFF2-40B4-BE49-F238E27FC236}">
                  <a16:creationId xmlns:a16="http://schemas.microsoft.com/office/drawing/2014/main" id="{4614023D-9006-4DBB-AA5F-35CD95F43CE1}"/>
                </a:ext>
              </a:extLst>
            </p:cNvPr>
            <p:cNvSpPr/>
            <p:nvPr/>
          </p:nvSpPr>
          <p:spPr>
            <a:xfrm rot="4637930">
              <a:off x="1617088" y="2400184"/>
              <a:ext cx="2706410" cy="2693112"/>
            </a:xfrm>
            <a:prstGeom prst="arc">
              <a:avLst>
                <a:gd name="adj1" fmla="val 16200000"/>
                <a:gd name="adj2" fmla="val 11468"/>
              </a:avLst>
            </a:prstGeom>
            <a:ln>
              <a:solidFill>
                <a:srgbClr val="00827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Arc 118">
              <a:extLst>
                <a:ext uri="{FF2B5EF4-FFF2-40B4-BE49-F238E27FC236}">
                  <a16:creationId xmlns:a16="http://schemas.microsoft.com/office/drawing/2014/main" id="{FFA57A6E-BF59-4F53-BD18-F86A7146F084}"/>
                </a:ext>
              </a:extLst>
            </p:cNvPr>
            <p:cNvSpPr/>
            <p:nvPr/>
          </p:nvSpPr>
          <p:spPr>
            <a:xfrm rot="11703332">
              <a:off x="1374389" y="2443424"/>
              <a:ext cx="2740256" cy="2680162"/>
            </a:xfrm>
            <a:prstGeom prst="arc">
              <a:avLst>
                <a:gd name="adj1" fmla="val 16200000"/>
                <a:gd name="adj2" fmla="val 11468"/>
              </a:avLst>
            </a:prstGeom>
            <a:ln>
              <a:solidFill>
                <a:srgbClr val="00827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637742982"/>
      </p:ext>
    </p:extLst>
  </p:cSld>
  <p:clrMapOvr>
    <a:masterClrMapping/>
  </p:clrMapOvr>
  <p:transition>
    <p:fade/>
  </p:transition>
</p:sld>
</file>

<file path=ppt/slides/slide3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EA93-2735-4C9B-97F4-944C315A54E5}"/>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22821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74CAF-41B5-455C-83F0-889416DB5AA2}"/>
              </a:ext>
            </a:extLst>
          </p:cNvPr>
          <p:cNvSpPr>
            <a:spLocks noGrp="1"/>
          </p:cNvSpPr>
          <p:nvPr>
            <p:ph type="title"/>
          </p:nvPr>
        </p:nvSpPr>
        <p:spPr/>
        <p:txBody>
          <a:bodyPr/>
          <a:lstStyle/>
          <a:p>
            <a:r>
              <a:rPr lang="en-US"/>
              <a:t>Resources</a:t>
            </a:r>
          </a:p>
        </p:txBody>
      </p:sp>
      <p:sp>
        <p:nvSpPr>
          <p:cNvPr id="4" name="Content Placeholder 3">
            <a:extLst>
              <a:ext uri="{FF2B5EF4-FFF2-40B4-BE49-F238E27FC236}">
                <a16:creationId xmlns:a16="http://schemas.microsoft.com/office/drawing/2014/main" id="{DFDF3F16-3172-4695-8901-AA7A42EFCFE2}"/>
              </a:ext>
            </a:extLst>
          </p:cNvPr>
          <p:cNvSpPr>
            <a:spLocks noGrp="1"/>
          </p:cNvSpPr>
          <p:nvPr>
            <p:ph sz="quarter" idx="10"/>
          </p:nvPr>
        </p:nvSpPr>
        <p:spPr>
          <a:xfrm>
            <a:off x="584200" y="1435100"/>
            <a:ext cx="11018838" cy="5207579"/>
          </a:xfrm>
        </p:spPr>
        <p:txBody>
          <a:bodyPr/>
          <a:lstStyle/>
          <a:p>
            <a:r>
              <a:rPr lang="en-US" sz="2400"/>
              <a:t>Documentation:</a:t>
            </a:r>
          </a:p>
          <a:p>
            <a:pPr lvl="1"/>
            <a:r>
              <a:rPr lang="en-US" sz="1800">
                <a:hlinkClick r:id="rId2"/>
              </a:rPr>
              <a:t>https://docs.microsoft.com/connectors</a:t>
            </a:r>
            <a:endParaRPr lang="en-US" sz="1800"/>
          </a:p>
          <a:p>
            <a:pPr lvl="1"/>
            <a:r>
              <a:rPr lang="en-US" sz="1800">
                <a:hlinkClick r:id="rId3"/>
              </a:rPr>
              <a:t>https://docs.microsoft.com/power-query</a:t>
            </a:r>
            <a:endParaRPr lang="en-US" sz="1800"/>
          </a:p>
          <a:p>
            <a:pPr lvl="1"/>
            <a:endParaRPr lang="en-US" sz="1800"/>
          </a:p>
          <a:p>
            <a:r>
              <a:rPr lang="en-US" sz="2400"/>
              <a:t>GitHub repository:</a:t>
            </a:r>
          </a:p>
          <a:p>
            <a:pPr lvl="1"/>
            <a:r>
              <a:rPr lang="en-US" sz="1800">
                <a:hlinkClick r:id="rId4"/>
              </a:rPr>
              <a:t>https://aka.ms/dataconnectors</a:t>
            </a:r>
            <a:endParaRPr lang="en-US" sz="1800"/>
          </a:p>
          <a:p>
            <a:pPr lvl="1"/>
            <a:r>
              <a:rPr lang="en-US" sz="1800">
                <a:hlinkClick r:id="rId5"/>
              </a:rPr>
              <a:t>https://github.com/Microsoft/PowerPlatformConnectors</a:t>
            </a:r>
            <a:endParaRPr lang="en-US" sz="1800"/>
          </a:p>
          <a:p>
            <a:pPr marL="228600" lvl="1" indent="0">
              <a:buNone/>
            </a:pPr>
            <a:endParaRPr lang="en-US" sz="1800"/>
          </a:p>
          <a:p>
            <a:r>
              <a:rPr lang="en-US" sz="2400"/>
              <a:t>Certification:</a:t>
            </a:r>
          </a:p>
          <a:p>
            <a:pPr lvl="1"/>
            <a:r>
              <a:rPr lang="en-US" sz="1800">
                <a:hlinkClick r:id="rId6"/>
              </a:rPr>
              <a:t>https://docs.microsoft.com/en-us/connectors/custom-connectors/submit-certification</a:t>
            </a:r>
            <a:endParaRPr lang="en-US" sz="1800"/>
          </a:p>
          <a:p>
            <a:pPr lvl="1"/>
            <a:r>
              <a:rPr lang="en-US" sz="1800">
                <a:hlinkClick r:id="rId7"/>
              </a:rPr>
              <a:t>https://docs.microsoft.com/en-us/power-query/connectorcertification</a:t>
            </a:r>
            <a:endParaRPr lang="en-US" sz="1800"/>
          </a:p>
          <a:p>
            <a:pPr lvl="1"/>
            <a:endParaRPr lang="en-US" sz="1800"/>
          </a:p>
          <a:p>
            <a:r>
              <a:rPr lang="en-US" sz="2400"/>
              <a:t>Contact:</a:t>
            </a:r>
          </a:p>
          <a:p>
            <a:pPr lvl="1"/>
            <a:r>
              <a:rPr lang="en-US" sz="1800">
                <a:hlinkClick r:id="rId8"/>
              </a:rPr>
              <a:t>sameerch@microsoft.com</a:t>
            </a:r>
            <a:r>
              <a:rPr lang="en-US" sz="1800"/>
              <a:t>; </a:t>
            </a:r>
            <a:r>
              <a:rPr lang="en-US" sz="1800">
                <a:hlinkClick r:id="rId9"/>
              </a:rPr>
              <a:t>gepopell@microsoft.com</a:t>
            </a:r>
            <a:endParaRPr lang="en-US" sz="1800"/>
          </a:p>
        </p:txBody>
      </p:sp>
      <p:grpSp>
        <p:nvGrpSpPr>
          <p:cNvPr id="5" name="Group 4">
            <a:extLst>
              <a:ext uri="{FF2B5EF4-FFF2-40B4-BE49-F238E27FC236}">
                <a16:creationId xmlns:a16="http://schemas.microsoft.com/office/drawing/2014/main" id="{BBEF8C79-7C1D-4B70-88C9-E4623C28E6A2}"/>
              </a:ext>
            </a:extLst>
          </p:cNvPr>
          <p:cNvGrpSpPr/>
          <p:nvPr/>
        </p:nvGrpSpPr>
        <p:grpSpPr>
          <a:xfrm>
            <a:off x="8299937" y="1170632"/>
            <a:ext cx="3640851" cy="3560684"/>
            <a:chOff x="8151808" y="1488957"/>
            <a:chExt cx="4040192" cy="3970862"/>
          </a:xfrm>
        </p:grpSpPr>
        <p:pic>
          <p:nvPicPr>
            <p:cNvPr id="6" name="Picture 5">
              <a:extLst>
                <a:ext uri="{FF2B5EF4-FFF2-40B4-BE49-F238E27FC236}">
                  <a16:creationId xmlns:a16="http://schemas.microsoft.com/office/drawing/2014/main" id="{ED91A927-22ED-411C-AE84-3619AADF8667}"/>
                </a:ext>
              </a:extLst>
            </p:cNvPr>
            <p:cNvPicPr>
              <a:picLocks noChangeAspect="1"/>
            </p:cNvPicPr>
            <p:nvPr/>
          </p:nvPicPr>
          <p:blipFill>
            <a:blip r:embed="rId10"/>
            <a:stretch>
              <a:fillRect/>
            </a:stretch>
          </p:blipFill>
          <p:spPr>
            <a:xfrm>
              <a:off x="8628038" y="1495688"/>
              <a:ext cx="952458" cy="961796"/>
            </a:xfrm>
            <a:prstGeom prst="rect">
              <a:avLst/>
            </a:prstGeom>
          </p:spPr>
        </p:pic>
        <p:pic>
          <p:nvPicPr>
            <p:cNvPr id="7" name="Picture 6">
              <a:extLst>
                <a:ext uri="{FF2B5EF4-FFF2-40B4-BE49-F238E27FC236}">
                  <a16:creationId xmlns:a16="http://schemas.microsoft.com/office/drawing/2014/main" id="{A86E3DB9-F5BD-4916-BE0F-1AAE1C93B486}"/>
                </a:ext>
              </a:extLst>
            </p:cNvPr>
            <p:cNvPicPr>
              <a:picLocks noChangeAspect="1"/>
            </p:cNvPicPr>
            <p:nvPr/>
          </p:nvPicPr>
          <p:blipFill>
            <a:blip r:embed="rId11"/>
            <a:stretch>
              <a:fillRect/>
            </a:stretch>
          </p:blipFill>
          <p:spPr>
            <a:xfrm>
              <a:off x="9665961" y="1507361"/>
              <a:ext cx="947790" cy="938451"/>
            </a:xfrm>
            <a:prstGeom prst="rect">
              <a:avLst/>
            </a:prstGeom>
          </p:spPr>
        </p:pic>
        <p:pic>
          <p:nvPicPr>
            <p:cNvPr id="8" name="Picture 7">
              <a:extLst>
                <a:ext uri="{FF2B5EF4-FFF2-40B4-BE49-F238E27FC236}">
                  <a16:creationId xmlns:a16="http://schemas.microsoft.com/office/drawing/2014/main" id="{CA1B7694-6BE6-4FC0-9B81-26372954D981}"/>
                </a:ext>
              </a:extLst>
            </p:cNvPr>
            <p:cNvPicPr>
              <a:picLocks noChangeAspect="1"/>
            </p:cNvPicPr>
            <p:nvPr/>
          </p:nvPicPr>
          <p:blipFill>
            <a:blip r:embed="rId12"/>
            <a:stretch>
              <a:fillRect/>
            </a:stretch>
          </p:blipFill>
          <p:spPr>
            <a:xfrm>
              <a:off x="10236292" y="2513587"/>
              <a:ext cx="933783" cy="929113"/>
            </a:xfrm>
            <a:prstGeom prst="rect">
              <a:avLst/>
            </a:prstGeom>
          </p:spPr>
        </p:pic>
        <p:pic>
          <p:nvPicPr>
            <p:cNvPr id="9" name="Picture 8">
              <a:extLst>
                <a:ext uri="{FF2B5EF4-FFF2-40B4-BE49-F238E27FC236}">
                  <a16:creationId xmlns:a16="http://schemas.microsoft.com/office/drawing/2014/main" id="{9223BFB2-7A87-42D5-A17B-BAD4E98A39FE}"/>
                </a:ext>
              </a:extLst>
            </p:cNvPr>
            <p:cNvPicPr>
              <a:picLocks noChangeAspect="1"/>
            </p:cNvPicPr>
            <p:nvPr/>
          </p:nvPicPr>
          <p:blipFill>
            <a:blip r:embed="rId13"/>
            <a:stretch>
              <a:fillRect/>
            </a:stretch>
          </p:blipFill>
          <p:spPr>
            <a:xfrm>
              <a:off x="9764732" y="3510475"/>
              <a:ext cx="943120" cy="938451"/>
            </a:xfrm>
            <a:prstGeom prst="rect">
              <a:avLst/>
            </a:prstGeom>
          </p:spPr>
        </p:pic>
        <p:pic>
          <p:nvPicPr>
            <p:cNvPr id="10" name="Picture 9">
              <a:extLst>
                <a:ext uri="{FF2B5EF4-FFF2-40B4-BE49-F238E27FC236}">
                  <a16:creationId xmlns:a16="http://schemas.microsoft.com/office/drawing/2014/main" id="{073BD990-3D08-4A2B-AD1A-08E9860DEBDC}"/>
                </a:ext>
              </a:extLst>
            </p:cNvPr>
            <p:cNvPicPr>
              <a:picLocks noChangeAspect="1"/>
            </p:cNvPicPr>
            <p:nvPr/>
          </p:nvPicPr>
          <p:blipFill>
            <a:blip r:embed="rId14"/>
            <a:stretch>
              <a:fillRect/>
            </a:stretch>
          </p:blipFill>
          <p:spPr>
            <a:xfrm>
              <a:off x="8735804" y="3510475"/>
              <a:ext cx="938451" cy="938451"/>
            </a:xfrm>
            <a:prstGeom prst="rect">
              <a:avLst/>
            </a:prstGeom>
          </p:spPr>
        </p:pic>
        <p:pic>
          <p:nvPicPr>
            <p:cNvPr id="11" name="Picture 10">
              <a:extLst>
                <a:ext uri="{FF2B5EF4-FFF2-40B4-BE49-F238E27FC236}">
                  <a16:creationId xmlns:a16="http://schemas.microsoft.com/office/drawing/2014/main" id="{A9F88157-F20A-49C8-98CE-5114C696AA44}"/>
                </a:ext>
              </a:extLst>
            </p:cNvPr>
            <p:cNvPicPr>
              <a:picLocks noChangeAspect="1"/>
            </p:cNvPicPr>
            <p:nvPr/>
          </p:nvPicPr>
          <p:blipFill>
            <a:blip r:embed="rId15"/>
            <a:stretch>
              <a:fillRect/>
            </a:stretch>
          </p:blipFill>
          <p:spPr>
            <a:xfrm>
              <a:off x="10374984" y="4505991"/>
              <a:ext cx="947790" cy="938451"/>
            </a:xfrm>
            <a:prstGeom prst="rect">
              <a:avLst/>
            </a:prstGeom>
          </p:spPr>
        </p:pic>
        <p:pic>
          <p:nvPicPr>
            <p:cNvPr id="12" name="Picture 11">
              <a:extLst>
                <a:ext uri="{FF2B5EF4-FFF2-40B4-BE49-F238E27FC236}">
                  <a16:creationId xmlns:a16="http://schemas.microsoft.com/office/drawing/2014/main" id="{BB917C45-EC0B-4053-97C9-DF881132E288}"/>
                </a:ext>
              </a:extLst>
            </p:cNvPr>
            <p:cNvPicPr>
              <a:picLocks noChangeAspect="1"/>
            </p:cNvPicPr>
            <p:nvPr/>
          </p:nvPicPr>
          <p:blipFill>
            <a:blip r:embed="rId16"/>
            <a:stretch>
              <a:fillRect/>
            </a:stretch>
          </p:blipFill>
          <p:spPr>
            <a:xfrm>
              <a:off x="10703184" y="1488957"/>
              <a:ext cx="938451" cy="924445"/>
            </a:xfrm>
            <a:prstGeom prst="rect">
              <a:avLst/>
            </a:prstGeom>
          </p:spPr>
        </p:pic>
        <p:pic>
          <p:nvPicPr>
            <p:cNvPr id="13" name="Picture 12">
              <a:extLst>
                <a:ext uri="{FF2B5EF4-FFF2-40B4-BE49-F238E27FC236}">
                  <a16:creationId xmlns:a16="http://schemas.microsoft.com/office/drawing/2014/main" id="{51BEACB2-AC2C-4CEF-9151-B1F6F51D33B1}"/>
                </a:ext>
              </a:extLst>
            </p:cNvPr>
            <p:cNvPicPr>
              <a:picLocks noChangeAspect="1"/>
            </p:cNvPicPr>
            <p:nvPr/>
          </p:nvPicPr>
          <p:blipFill>
            <a:blip r:embed="rId17"/>
            <a:stretch>
              <a:fillRect/>
            </a:stretch>
          </p:blipFill>
          <p:spPr>
            <a:xfrm>
              <a:off x="9177015" y="2508918"/>
              <a:ext cx="966465" cy="938451"/>
            </a:xfrm>
            <a:prstGeom prst="rect">
              <a:avLst/>
            </a:prstGeom>
          </p:spPr>
        </p:pic>
        <p:pic>
          <p:nvPicPr>
            <p:cNvPr id="14" name="Picture 13">
              <a:extLst>
                <a:ext uri="{FF2B5EF4-FFF2-40B4-BE49-F238E27FC236}">
                  <a16:creationId xmlns:a16="http://schemas.microsoft.com/office/drawing/2014/main" id="{CDA41B71-9BCD-465D-A004-455B4E6523F6}"/>
                </a:ext>
              </a:extLst>
            </p:cNvPr>
            <p:cNvPicPr>
              <a:picLocks noChangeAspect="1"/>
            </p:cNvPicPr>
            <p:nvPr/>
          </p:nvPicPr>
          <p:blipFill>
            <a:blip r:embed="rId18"/>
            <a:stretch>
              <a:fillRect/>
            </a:stretch>
          </p:blipFill>
          <p:spPr>
            <a:xfrm>
              <a:off x="10798330" y="3512808"/>
              <a:ext cx="929113" cy="933783"/>
            </a:xfrm>
            <a:prstGeom prst="rect">
              <a:avLst/>
            </a:prstGeom>
          </p:spPr>
        </p:pic>
        <p:pic>
          <p:nvPicPr>
            <p:cNvPr id="15" name="Picture 14">
              <a:extLst>
                <a:ext uri="{FF2B5EF4-FFF2-40B4-BE49-F238E27FC236}">
                  <a16:creationId xmlns:a16="http://schemas.microsoft.com/office/drawing/2014/main" id="{D6469268-B640-4185-9594-D95866A634F0}"/>
                </a:ext>
              </a:extLst>
            </p:cNvPr>
            <p:cNvPicPr>
              <a:picLocks noChangeAspect="1"/>
            </p:cNvPicPr>
            <p:nvPr/>
          </p:nvPicPr>
          <p:blipFill>
            <a:blip r:embed="rId19"/>
            <a:stretch>
              <a:fillRect/>
            </a:stretch>
          </p:blipFill>
          <p:spPr>
            <a:xfrm>
              <a:off x="11262887" y="2474748"/>
              <a:ext cx="929113" cy="943120"/>
            </a:xfrm>
            <a:prstGeom prst="rect">
              <a:avLst/>
            </a:prstGeom>
          </p:spPr>
        </p:pic>
        <p:pic>
          <p:nvPicPr>
            <p:cNvPr id="16" name="Picture 15">
              <a:extLst>
                <a:ext uri="{FF2B5EF4-FFF2-40B4-BE49-F238E27FC236}">
                  <a16:creationId xmlns:a16="http://schemas.microsoft.com/office/drawing/2014/main" id="{C71A3437-C28D-4053-913E-31B2BA57C997}"/>
                </a:ext>
              </a:extLst>
            </p:cNvPr>
            <p:cNvPicPr>
              <a:picLocks noChangeAspect="1"/>
            </p:cNvPicPr>
            <p:nvPr/>
          </p:nvPicPr>
          <p:blipFill>
            <a:blip r:embed="rId20"/>
            <a:stretch>
              <a:fillRect/>
            </a:stretch>
          </p:blipFill>
          <p:spPr>
            <a:xfrm>
              <a:off x="8151808" y="2504723"/>
              <a:ext cx="952458" cy="957128"/>
            </a:xfrm>
            <a:prstGeom prst="rect">
              <a:avLst/>
            </a:prstGeom>
          </p:spPr>
        </p:pic>
        <p:pic>
          <p:nvPicPr>
            <p:cNvPr id="17" name="Picture 16">
              <a:extLst>
                <a:ext uri="{FF2B5EF4-FFF2-40B4-BE49-F238E27FC236}">
                  <a16:creationId xmlns:a16="http://schemas.microsoft.com/office/drawing/2014/main" id="{E052E770-9191-4C5F-8A50-6153530A7F33}"/>
                </a:ext>
              </a:extLst>
            </p:cNvPr>
            <p:cNvPicPr>
              <a:picLocks noChangeAspect="1"/>
            </p:cNvPicPr>
            <p:nvPr/>
          </p:nvPicPr>
          <p:blipFill>
            <a:blip r:embed="rId21"/>
            <a:stretch>
              <a:fillRect/>
            </a:stretch>
          </p:blipFill>
          <p:spPr>
            <a:xfrm>
              <a:off x="9359353" y="4516699"/>
              <a:ext cx="943120" cy="943120"/>
            </a:xfrm>
            <a:prstGeom prst="rect">
              <a:avLst/>
            </a:prstGeom>
          </p:spPr>
        </p:pic>
      </p:grpSp>
    </p:spTree>
    <p:extLst>
      <p:ext uri="{BB962C8B-B14F-4D97-AF65-F5344CB8AC3E}">
        <p14:creationId xmlns:p14="http://schemas.microsoft.com/office/powerpoint/2010/main" val="1459306388"/>
      </p:ext>
    </p:extLst>
  </p:cSld>
  <p:clrMapOvr>
    <a:masterClrMapping/>
  </p:clrMapOvr>
  <p:transition>
    <p:fade/>
  </p:transition>
</p:sld>
</file>

<file path=ppt/slides/slide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8">
            <a:extLst>
              <a:ext uri="{FF2B5EF4-FFF2-40B4-BE49-F238E27FC236}">
                <a16:creationId xmlns:a16="http://schemas.microsoft.com/office/drawing/2014/main" id="{8851C3C7-FCCF-40D2-8A27-6BD614EF06D9}"/>
              </a:ext>
            </a:extLst>
          </p:cNvPr>
          <p:cNvSpPr>
            <a:spLocks noGrp="1"/>
          </p:cNvSpPr>
          <p:nvPr>
            <p:ph type="title"/>
          </p:nvPr>
        </p:nvSpPr>
        <p:spPr>
          <a:xfrm>
            <a:off x="588263" y="471390"/>
            <a:ext cx="11018520" cy="553998"/>
          </a:xfrm>
        </p:spPr>
        <p:txBody>
          <a:bodyPr/>
          <a:lstStyle/>
          <a:p>
            <a:r>
              <a:rPr lang="en-US"/>
              <a:t>Microsoft Power Platform</a:t>
            </a:r>
          </a:p>
        </p:txBody>
      </p:sp>
      <p:grpSp>
        <p:nvGrpSpPr>
          <p:cNvPr id="147" name="Group 146">
            <a:extLst>
              <a:ext uri="{FF2B5EF4-FFF2-40B4-BE49-F238E27FC236}">
                <a16:creationId xmlns:a16="http://schemas.microsoft.com/office/drawing/2014/main" id="{2D7C7015-D286-4B1C-AED6-DD757211CE4A}"/>
              </a:ext>
            </a:extLst>
          </p:cNvPr>
          <p:cNvGrpSpPr/>
          <p:nvPr/>
        </p:nvGrpSpPr>
        <p:grpSpPr>
          <a:xfrm>
            <a:off x="6786212" y="4575222"/>
            <a:ext cx="1600200" cy="1166992"/>
            <a:chOff x="5896190" y="5092962"/>
            <a:chExt cx="1665017" cy="1214263"/>
          </a:xfrm>
          <a:noFill/>
        </p:grpSpPr>
        <p:sp>
          <p:nvSpPr>
            <p:cNvPr id="151" name="Oval 150">
              <a:extLst>
                <a:ext uri="{FF2B5EF4-FFF2-40B4-BE49-F238E27FC236}">
                  <a16:creationId xmlns:a16="http://schemas.microsoft.com/office/drawing/2014/main" id="{4388EDF4-A6BB-4549-9621-14D45894D44C}"/>
                </a:ext>
              </a:extLst>
            </p:cNvPr>
            <p:cNvSpPr/>
            <p:nvPr/>
          </p:nvSpPr>
          <p:spPr bwMode="auto">
            <a:xfrm>
              <a:off x="6670104" y="5256916"/>
              <a:ext cx="291923" cy="291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5DC766CC-EC21-494A-B85E-5A934EDB285B}"/>
                </a:ext>
              </a:extLst>
            </p:cNvPr>
            <p:cNvGrpSpPr/>
            <p:nvPr/>
          </p:nvGrpSpPr>
          <p:grpSpPr>
            <a:xfrm>
              <a:off x="5896190" y="5092962"/>
              <a:ext cx="1665017" cy="1214263"/>
              <a:chOff x="5968237" y="5086678"/>
              <a:chExt cx="1665017" cy="1214263"/>
            </a:xfrm>
            <a:grpFill/>
          </p:grpSpPr>
          <p:sp>
            <p:nvSpPr>
              <p:cNvPr id="155" name="Rectangle 154">
                <a:extLst>
                  <a:ext uri="{FF2B5EF4-FFF2-40B4-BE49-F238E27FC236}">
                    <a16:creationId xmlns:a16="http://schemas.microsoft.com/office/drawing/2014/main" id="{7F3BBF0B-AB0F-4F1C-BE33-F4AB5C057D10}"/>
                  </a:ext>
                </a:extLst>
              </p:cNvPr>
              <p:cNvSpPr/>
              <p:nvPr/>
            </p:nvSpPr>
            <p:spPr>
              <a:xfrm>
                <a:off x="5968237" y="5660454"/>
                <a:ext cx="1665017" cy="640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Data connectors</a:t>
                </a:r>
              </a:p>
            </p:txBody>
          </p:sp>
          <p:sp>
            <p:nvSpPr>
              <p:cNvPr id="156" name="Org_ECA6" title="Icon of three boxes in a bracket chart">
                <a:extLst>
                  <a:ext uri="{FF2B5EF4-FFF2-40B4-BE49-F238E27FC236}">
                    <a16:creationId xmlns:a16="http://schemas.microsoft.com/office/drawing/2014/main" id="{A006C919-1D91-47DC-9B7F-096735A6C4CE}"/>
                  </a:ext>
                </a:extLst>
              </p:cNvPr>
              <p:cNvSpPr>
                <a:spLocks noChangeAspect="1" noEditPoints="1"/>
              </p:cNvSpPr>
              <p:nvPr/>
            </p:nvSpPr>
            <p:spPr bwMode="auto">
              <a:xfrm>
                <a:off x="6582543" y="5086678"/>
                <a:ext cx="436405" cy="43661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19050" cap="sq">
                <a:solidFill>
                  <a:schemeClr val="tx1"/>
                </a:solidFill>
                <a:prstDash val="solid"/>
                <a:miter lim="800000"/>
                <a:headEnd/>
                <a:tailEnd/>
              </a:ln>
              <a:extLst/>
            </p:spPr>
            <p:txBody>
              <a:bodyPr vert="horz" wrap="square" lIns="86130" tIns="43065" rIns="86130" bIns="43065" numCol="1" anchor="t"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4" name="TextBox 183">
            <a:extLst>
              <a:ext uri="{FF2B5EF4-FFF2-40B4-BE49-F238E27FC236}">
                <a16:creationId xmlns:a16="http://schemas.microsoft.com/office/drawing/2014/main" id="{D0F75230-7186-4EAB-A6F9-9B8F5C4375E1}"/>
              </a:ext>
            </a:extLst>
          </p:cNvPr>
          <p:cNvSpPr txBox="1"/>
          <p:nvPr/>
        </p:nvSpPr>
        <p:spPr>
          <a:xfrm>
            <a:off x="613699" y="1497770"/>
            <a:ext cx="2743200"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a:ea typeface="+mn-ea"/>
                <a:cs typeface="+mn-cs"/>
              </a:rPr>
              <a:t>Dynamics 365</a:t>
            </a:r>
          </a:p>
        </p:txBody>
      </p:sp>
      <p:sp>
        <p:nvSpPr>
          <p:cNvPr id="185" name="TextBox 184">
            <a:extLst>
              <a:ext uri="{FF2B5EF4-FFF2-40B4-BE49-F238E27FC236}">
                <a16:creationId xmlns:a16="http://schemas.microsoft.com/office/drawing/2014/main" id="{B5925C87-216D-4511-8735-86F3787C2A75}"/>
              </a:ext>
            </a:extLst>
          </p:cNvPr>
          <p:cNvSpPr txBox="1"/>
          <p:nvPr/>
        </p:nvSpPr>
        <p:spPr>
          <a:xfrm>
            <a:off x="3348390" y="1497770"/>
            <a:ext cx="2746963"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a:ea typeface="+mn-ea"/>
                <a:cs typeface="+mn-cs"/>
              </a:rPr>
              <a:t>Office 365</a:t>
            </a:r>
          </a:p>
        </p:txBody>
      </p:sp>
      <p:sp>
        <p:nvSpPr>
          <p:cNvPr id="186" name="TextBox 185">
            <a:extLst>
              <a:ext uri="{FF2B5EF4-FFF2-40B4-BE49-F238E27FC236}">
                <a16:creationId xmlns:a16="http://schemas.microsoft.com/office/drawing/2014/main" id="{CB83AE4F-10BE-4589-A645-790020DF368D}"/>
              </a:ext>
            </a:extLst>
          </p:cNvPr>
          <p:cNvSpPr txBox="1"/>
          <p:nvPr/>
        </p:nvSpPr>
        <p:spPr>
          <a:xfrm>
            <a:off x="6091590" y="1497770"/>
            <a:ext cx="2750729"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Mobile apps</a:t>
            </a:r>
          </a:p>
        </p:txBody>
      </p:sp>
      <p:grpSp>
        <p:nvGrpSpPr>
          <p:cNvPr id="187" name="Group 186">
            <a:extLst>
              <a:ext uri="{FF2B5EF4-FFF2-40B4-BE49-F238E27FC236}">
                <a16:creationId xmlns:a16="http://schemas.microsoft.com/office/drawing/2014/main" id="{B06AE5F4-887B-4432-88B6-17738E04168C}"/>
              </a:ext>
            </a:extLst>
          </p:cNvPr>
          <p:cNvGrpSpPr/>
          <p:nvPr/>
        </p:nvGrpSpPr>
        <p:grpSpPr>
          <a:xfrm>
            <a:off x="3348390" y="1380845"/>
            <a:ext cx="5495220" cy="519440"/>
            <a:chOff x="4789305" y="5997900"/>
            <a:chExt cx="5717810" cy="540481"/>
          </a:xfrm>
        </p:grpSpPr>
        <p:cxnSp>
          <p:nvCxnSpPr>
            <p:cNvPr id="188" name="Straight Connector 187">
              <a:extLst>
                <a:ext uri="{FF2B5EF4-FFF2-40B4-BE49-F238E27FC236}">
                  <a16:creationId xmlns:a16="http://schemas.microsoft.com/office/drawing/2014/main" id="{6B8366A3-5A2D-40A7-BBCF-F373270C007D}"/>
                </a:ext>
              </a:extLst>
            </p:cNvPr>
            <p:cNvCxnSpPr/>
            <p:nvPr/>
          </p:nvCxnSpPr>
          <p:spPr>
            <a:xfrm>
              <a:off x="4789305"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74D1215-7665-44CE-BB7C-28A7504E16DD}"/>
                </a:ext>
              </a:extLst>
            </p:cNvPr>
            <p:cNvCxnSpPr/>
            <p:nvPr/>
          </p:nvCxnSpPr>
          <p:spPr>
            <a:xfrm>
              <a:off x="7648876"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69179E-F9DB-4078-B206-97249F64F35D}"/>
                </a:ext>
              </a:extLst>
            </p:cNvPr>
            <p:cNvCxnSpPr>
              <a:cxnSpLocks/>
            </p:cNvCxnSpPr>
            <p:nvPr/>
          </p:nvCxnSpPr>
          <p:spPr>
            <a:xfrm>
              <a:off x="10507115"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9D89165C-1EF2-4AEE-AFF4-0A7BDECE2969}"/>
              </a:ext>
            </a:extLst>
          </p:cNvPr>
          <p:cNvGrpSpPr/>
          <p:nvPr/>
        </p:nvGrpSpPr>
        <p:grpSpPr>
          <a:xfrm>
            <a:off x="1181403" y="5995151"/>
            <a:ext cx="9829195" cy="263640"/>
            <a:chOff x="1104562" y="6313322"/>
            <a:chExt cx="10227339" cy="274320"/>
          </a:xfrm>
        </p:grpSpPr>
        <p:grpSp>
          <p:nvGrpSpPr>
            <p:cNvPr id="191" name="Group 190">
              <a:extLst>
                <a:ext uri="{FF2B5EF4-FFF2-40B4-BE49-F238E27FC236}">
                  <a16:creationId xmlns:a16="http://schemas.microsoft.com/office/drawing/2014/main" id="{202DC032-4D52-412B-841E-709BDBF826CD}"/>
                </a:ext>
              </a:extLst>
            </p:cNvPr>
            <p:cNvGrpSpPr/>
            <p:nvPr/>
          </p:nvGrpSpPr>
          <p:grpSpPr>
            <a:xfrm>
              <a:off x="1104562" y="6313322"/>
              <a:ext cx="10227339" cy="274320"/>
              <a:chOff x="2571291" y="6157971"/>
              <a:chExt cx="7683959" cy="274320"/>
            </a:xfrm>
          </p:grpSpPr>
          <p:cxnSp>
            <p:nvCxnSpPr>
              <p:cNvPr id="198" name="Straight Connector 197">
                <a:extLst>
                  <a:ext uri="{FF2B5EF4-FFF2-40B4-BE49-F238E27FC236}">
                    <a16:creationId xmlns:a16="http://schemas.microsoft.com/office/drawing/2014/main" id="{F0485DD9-AECD-418B-A68D-FD54B43C6CD3}"/>
                  </a:ext>
                </a:extLst>
              </p:cNvPr>
              <p:cNvCxnSpPr>
                <a:cxnSpLocks/>
              </p:cNvCxnSpPr>
              <p:nvPr/>
            </p:nvCxnSpPr>
            <p:spPr>
              <a:xfrm>
                <a:off x="2571291" y="6295131"/>
                <a:ext cx="3323409" cy="0"/>
              </a:xfrm>
              <a:prstGeom prst="line">
                <a:avLst/>
              </a:prstGeom>
              <a:ln w="127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D23E5CA-FFBD-4B4A-BF0F-D4EB2E223F38}"/>
                  </a:ext>
                </a:extLst>
              </p:cNvPr>
              <p:cNvCxnSpPr/>
              <p:nvPr/>
            </p:nvCxnSpPr>
            <p:spPr>
              <a:xfrm>
                <a:off x="10255250" y="6157971"/>
                <a:ext cx="0" cy="27432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88FDD56-00EB-4689-9E09-EA0B144BE420}"/>
                  </a:ext>
                </a:extLst>
              </p:cNvPr>
              <p:cNvCxnSpPr/>
              <p:nvPr/>
            </p:nvCxnSpPr>
            <p:spPr>
              <a:xfrm>
                <a:off x="2571291" y="6157971"/>
                <a:ext cx="0" cy="27432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FBB9A4B-A623-4AA5-AFE3-53656CF56838}"/>
                  </a:ext>
                </a:extLst>
              </p:cNvPr>
              <p:cNvCxnSpPr>
                <a:cxnSpLocks/>
              </p:cNvCxnSpPr>
              <p:nvPr/>
            </p:nvCxnSpPr>
            <p:spPr>
              <a:xfrm flipV="1">
                <a:off x="6931843" y="6295132"/>
                <a:ext cx="3323407" cy="10900"/>
              </a:xfrm>
              <a:prstGeom prst="line">
                <a:avLst/>
              </a:prstGeom>
              <a:ln w="127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2" name="Group 14">
              <a:extLst>
                <a:ext uri="{FF2B5EF4-FFF2-40B4-BE49-F238E27FC236}">
                  <a16:creationId xmlns:a16="http://schemas.microsoft.com/office/drawing/2014/main" id="{38564228-8AB9-44CB-9EC1-F23EA34BBF3A}"/>
                </a:ext>
              </a:extLst>
            </p:cNvPr>
            <p:cNvGrpSpPr>
              <a:grpSpLocks noChangeAspect="1"/>
            </p:cNvGrpSpPr>
            <p:nvPr/>
          </p:nvGrpSpPr>
          <p:grpSpPr bwMode="auto">
            <a:xfrm>
              <a:off x="5920725" y="6344292"/>
              <a:ext cx="595012" cy="189629"/>
              <a:chOff x="3759" y="1952"/>
              <a:chExt cx="1412" cy="450"/>
            </a:xfrm>
            <a:solidFill>
              <a:schemeClr val="accent1"/>
            </a:solidFill>
          </p:grpSpPr>
          <p:sp>
            <p:nvSpPr>
              <p:cNvPr id="193" name="Freeform 17">
                <a:extLst>
                  <a:ext uri="{FF2B5EF4-FFF2-40B4-BE49-F238E27FC236}">
                    <a16:creationId xmlns:a16="http://schemas.microsoft.com/office/drawing/2014/main" id="{167112FA-6D64-4ED3-A44C-7A581DBC56AF}"/>
                  </a:ext>
                </a:extLst>
              </p:cNvPr>
              <p:cNvSpPr>
                <a:spLocks noEditPoints="1"/>
              </p:cNvSpPr>
              <p:nvPr/>
            </p:nvSpPr>
            <p:spPr bwMode="auto">
              <a:xfrm>
                <a:off x="3759" y="1952"/>
                <a:ext cx="358" cy="426"/>
              </a:xfrm>
              <a:custGeom>
                <a:avLst/>
                <a:gdLst>
                  <a:gd name="T0" fmla="*/ 0 w 264"/>
                  <a:gd name="T1" fmla="*/ 302 h 312"/>
                  <a:gd name="T2" fmla="*/ 14 w 264"/>
                  <a:gd name="T3" fmla="*/ 261 h 312"/>
                  <a:gd name="T4" fmla="*/ 104 w 264"/>
                  <a:gd name="T5" fmla="*/ 16 h 312"/>
                  <a:gd name="T6" fmla="*/ 127 w 264"/>
                  <a:gd name="T7" fmla="*/ 0 h 312"/>
                  <a:gd name="T8" fmla="*/ 153 w 264"/>
                  <a:gd name="T9" fmla="*/ 15 h 312"/>
                  <a:gd name="T10" fmla="*/ 253 w 264"/>
                  <a:gd name="T11" fmla="*/ 285 h 312"/>
                  <a:gd name="T12" fmla="*/ 253 w 264"/>
                  <a:gd name="T13" fmla="*/ 302 h 312"/>
                  <a:gd name="T14" fmla="*/ 218 w 264"/>
                  <a:gd name="T15" fmla="*/ 295 h 312"/>
                  <a:gd name="T16" fmla="*/ 196 w 264"/>
                  <a:gd name="T17" fmla="*/ 233 h 312"/>
                  <a:gd name="T18" fmla="*/ 175 w 264"/>
                  <a:gd name="T19" fmla="*/ 219 h 312"/>
                  <a:gd name="T20" fmla="*/ 79 w 264"/>
                  <a:gd name="T21" fmla="*/ 219 h 312"/>
                  <a:gd name="T22" fmla="*/ 61 w 264"/>
                  <a:gd name="T23" fmla="*/ 232 h 312"/>
                  <a:gd name="T24" fmla="*/ 47 w 264"/>
                  <a:gd name="T25" fmla="*/ 274 h 312"/>
                  <a:gd name="T26" fmla="*/ 0 w 264"/>
                  <a:gd name="T27" fmla="*/ 302 h 312"/>
                  <a:gd name="T28" fmla="*/ 128 w 264"/>
                  <a:gd name="T29" fmla="*/ 44 h 312"/>
                  <a:gd name="T30" fmla="*/ 82 w 264"/>
                  <a:gd name="T31" fmla="*/ 173 h 312"/>
                  <a:gd name="T32" fmla="*/ 91 w 264"/>
                  <a:gd name="T33" fmla="*/ 187 h 312"/>
                  <a:gd name="T34" fmla="*/ 163 w 264"/>
                  <a:gd name="T35" fmla="*/ 187 h 312"/>
                  <a:gd name="T36" fmla="*/ 173 w 264"/>
                  <a:gd name="T37" fmla="*/ 171 h 312"/>
                  <a:gd name="T38" fmla="*/ 128 w 264"/>
                  <a:gd name="T39" fmla="*/ 4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312">
                    <a:moveTo>
                      <a:pt x="0" y="302"/>
                    </a:moveTo>
                    <a:cubicBezTo>
                      <a:pt x="2" y="287"/>
                      <a:pt x="9" y="274"/>
                      <a:pt x="14" y="261"/>
                    </a:cubicBezTo>
                    <a:cubicBezTo>
                      <a:pt x="44" y="179"/>
                      <a:pt x="75" y="98"/>
                      <a:pt x="104" y="16"/>
                    </a:cubicBezTo>
                    <a:cubicBezTo>
                      <a:pt x="109" y="3"/>
                      <a:pt x="115" y="0"/>
                      <a:pt x="127" y="0"/>
                    </a:cubicBezTo>
                    <a:cubicBezTo>
                      <a:pt x="139" y="0"/>
                      <a:pt x="147" y="1"/>
                      <a:pt x="153" y="15"/>
                    </a:cubicBezTo>
                    <a:cubicBezTo>
                      <a:pt x="185" y="105"/>
                      <a:pt x="219" y="195"/>
                      <a:pt x="253" y="285"/>
                    </a:cubicBezTo>
                    <a:cubicBezTo>
                      <a:pt x="255" y="290"/>
                      <a:pt x="264" y="300"/>
                      <a:pt x="253" y="302"/>
                    </a:cubicBezTo>
                    <a:cubicBezTo>
                      <a:pt x="242" y="304"/>
                      <a:pt x="226" y="312"/>
                      <a:pt x="218" y="295"/>
                    </a:cubicBezTo>
                    <a:cubicBezTo>
                      <a:pt x="210" y="274"/>
                      <a:pt x="202" y="254"/>
                      <a:pt x="196" y="233"/>
                    </a:cubicBezTo>
                    <a:cubicBezTo>
                      <a:pt x="192" y="222"/>
                      <a:pt x="186" y="219"/>
                      <a:pt x="175" y="219"/>
                    </a:cubicBezTo>
                    <a:cubicBezTo>
                      <a:pt x="143" y="219"/>
                      <a:pt x="111" y="219"/>
                      <a:pt x="79" y="219"/>
                    </a:cubicBezTo>
                    <a:cubicBezTo>
                      <a:pt x="69" y="219"/>
                      <a:pt x="64" y="222"/>
                      <a:pt x="61" y="232"/>
                    </a:cubicBezTo>
                    <a:cubicBezTo>
                      <a:pt x="57" y="246"/>
                      <a:pt x="51" y="260"/>
                      <a:pt x="47" y="274"/>
                    </a:cubicBezTo>
                    <a:cubicBezTo>
                      <a:pt x="36" y="306"/>
                      <a:pt x="36" y="306"/>
                      <a:pt x="0" y="302"/>
                    </a:cubicBezTo>
                    <a:close/>
                    <a:moveTo>
                      <a:pt x="128" y="44"/>
                    </a:moveTo>
                    <a:cubicBezTo>
                      <a:pt x="113" y="87"/>
                      <a:pt x="98" y="130"/>
                      <a:pt x="82" y="173"/>
                    </a:cubicBezTo>
                    <a:cubicBezTo>
                      <a:pt x="78" y="183"/>
                      <a:pt x="79" y="187"/>
                      <a:pt x="91" y="187"/>
                    </a:cubicBezTo>
                    <a:cubicBezTo>
                      <a:pt x="115" y="186"/>
                      <a:pt x="139" y="186"/>
                      <a:pt x="163" y="187"/>
                    </a:cubicBezTo>
                    <a:cubicBezTo>
                      <a:pt x="179" y="187"/>
                      <a:pt x="177" y="181"/>
                      <a:pt x="173" y="171"/>
                    </a:cubicBezTo>
                    <a:cubicBezTo>
                      <a:pt x="158" y="128"/>
                      <a:pt x="143" y="86"/>
                      <a:pt x="1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Freeform 18">
                <a:extLst>
                  <a:ext uri="{FF2B5EF4-FFF2-40B4-BE49-F238E27FC236}">
                    <a16:creationId xmlns:a16="http://schemas.microsoft.com/office/drawing/2014/main" id="{72CA5CB6-E3F0-43DC-8E6B-93252B980024}"/>
                  </a:ext>
                </a:extLst>
              </p:cNvPr>
              <p:cNvSpPr>
                <a:spLocks noEditPoints="1"/>
              </p:cNvSpPr>
              <p:nvPr/>
            </p:nvSpPr>
            <p:spPr bwMode="auto">
              <a:xfrm>
                <a:off x="4905" y="2054"/>
                <a:ext cx="266" cy="348"/>
              </a:xfrm>
              <a:custGeom>
                <a:avLst/>
                <a:gdLst>
                  <a:gd name="T0" fmla="*/ 177 w 196"/>
                  <a:gd name="T1" fmla="*/ 181 h 255"/>
                  <a:gd name="T2" fmla="*/ 150 w 196"/>
                  <a:gd name="T3" fmla="*/ 227 h 255"/>
                  <a:gd name="T4" fmla="*/ 10 w 196"/>
                  <a:gd name="T5" fmla="*/ 107 h 255"/>
                  <a:gd name="T6" fmla="*/ 24 w 196"/>
                  <a:gd name="T7" fmla="*/ 60 h 255"/>
                  <a:gd name="T8" fmla="*/ 124 w 196"/>
                  <a:gd name="T9" fmla="*/ 8 h 255"/>
                  <a:gd name="T10" fmla="*/ 192 w 196"/>
                  <a:gd name="T11" fmla="*/ 91 h 255"/>
                  <a:gd name="T12" fmla="*/ 158 w 196"/>
                  <a:gd name="T13" fmla="*/ 129 h 255"/>
                  <a:gd name="T14" fmla="*/ 60 w 196"/>
                  <a:gd name="T15" fmla="*/ 129 h 255"/>
                  <a:gd name="T16" fmla="*/ 46 w 196"/>
                  <a:gd name="T17" fmla="*/ 146 h 255"/>
                  <a:gd name="T18" fmla="*/ 142 w 196"/>
                  <a:gd name="T19" fmla="*/ 199 h 255"/>
                  <a:gd name="T20" fmla="*/ 177 w 196"/>
                  <a:gd name="T21" fmla="*/ 181 h 255"/>
                  <a:gd name="T22" fmla="*/ 102 w 196"/>
                  <a:gd name="T23" fmla="*/ 99 h 255"/>
                  <a:gd name="T24" fmla="*/ 144 w 196"/>
                  <a:gd name="T25" fmla="*/ 99 h 255"/>
                  <a:gd name="T26" fmla="*/ 157 w 196"/>
                  <a:gd name="T27" fmla="*/ 83 h 255"/>
                  <a:gd name="T28" fmla="*/ 105 w 196"/>
                  <a:gd name="T29" fmla="*/ 37 h 255"/>
                  <a:gd name="T30" fmla="*/ 48 w 196"/>
                  <a:gd name="T31" fmla="*/ 89 h 255"/>
                  <a:gd name="T32" fmla="*/ 58 w 196"/>
                  <a:gd name="T33" fmla="*/ 99 h 255"/>
                  <a:gd name="T34" fmla="*/ 102 w 196"/>
                  <a:gd name="T35" fmla="*/ 9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255">
                    <a:moveTo>
                      <a:pt x="177" y="181"/>
                    </a:moveTo>
                    <a:cubicBezTo>
                      <a:pt x="180" y="216"/>
                      <a:pt x="178" y="218"/>
                      <a:pt x="150" y="227"/>
                    </a:cubicBezTo>
                    <a:cubicBezTo>
                      <a:pt x="65" y="255"/>
                      <a:pt x="0" y="199"/>
                      <a:pt x="10" y="107"/>
                    </a:cubicBezTo>
                    <a:cubicBezTo>
                      <a:pt x="12" y="91"/>
                      <a:pt x="16" y="75"/>
                      <a:pt x="24" y="60"/>
                    </a:cubicBezTo>
                    <a:cubicBezTo>
                      <a:pt x="44" y="20"/>
                      <a:pt x="82" y="0"/>
                      <a:pt x="124" y="8"/>
                    </a:cubicBezTo>
                    <a:cubicBezTo>
                      <a:pt x="163" y="16"/>
                      <a:pt x="187" y="45"/>
                      <a:pt x="192" y="91"/>
                    </a:cubicBezTo>
                    <a:cubicBezTo>
                      <a:pt x="196" y="129"/>
                      <a:pt x="196" y="129"/>
                      <a:pt x="158" y="129"/>
                    </a:cubicBezTo>
                    <a:cubicBezTo>
                      <a:pt x="126" y="129"/>
                      <a:pt x="93" y="130"/>
                      <a:pt x="60" y="129"/>
                    </a:cubicBezTo>
                    <a:cubicBezTo>
                      <a:pt x="46" y="128"/>
                      <a:pt x="44" y="134"/>
                      <a:pt x="46" y="146"/>
                    </a:cubicBezTo>
                    <a:cubicBezTo>
                      <a:pt x="56" y="193"/>
                      <a:pt x="93" y="214"/>
                      <a:pt x="142" y="199"/>
                    </a:cubicBezTo>
                    <a:cubicBezTo>
                      <a:pt x="154" y="195"/>
                      <a:pt x="165" y="189"/>
                      <a:pt x="177" y="181"/>
                    </a:cubicBezTo>
                    <a:close/>
                    <a:moveTo>
                      <a:pt x="102" y="99"/>
                    </a:moveTo>
                    <a:cubicBezTo>
                      <a:pt x="116" y="99"/>
                      <a:pt x="130" y="98"/>
                      <a:pt x="144" y="99"/>
                    </a:cubicBezTo>
                    <a:cubicBezTo>
                      <a:pt x="156" y="100"/>
                      <a:pt x="158" y="94"/>
                      <a:pt x="157" y="83"/>
                    </a:cubicBezTo>
                    <a:cubicBezTo>
                      <a:pt x="153" y="54"/>
                      <a:pt x="133" y="36"/>
                      <a:pt x="105" y="37"/>
                    </a:cubicBezTo>
                    <a:cubicBezTo>
                      <a:pt x="78" y="38"/>
                      <a:pt x="50" y="63"/>
                      <a:pt x="48" y="89"/>
                    </a:cubicBezTo>
                    <a:cubicBezTo>
                      <a:pt x="47" y="99"/>
                      <a:pt x="52" y="99"/>
                      <a:pt x="58" y="99"/>
                    </a:cubicBezTo>
                    <a:cubicBezTo>
                      <a:pt x="73" y="99"/>
                      <a:pt x="88" y="99"/>
                      <a:pt x="10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5" name="Freeform 19">
                <a:extLst>
                  <a:ext uri="{FF2B5EF4-FFF2-40B4-BE49-F238E27FC236}">
                    <a16:creationId xmlns:a16="http://schemas.microsoft.com/office/drawing/2014/main" id="{194DCF09-1C1D-47E5-BB84-49EB4476ADF4}"/>
                  </a:ext>
                </a:extLst>
              </p:cNvPr>
              <p:cNvSpPr>
                <a:spLocks/>
              </p:cNvSpPr>
              <p:nvPr/>
            </p:nvSpPr>
            <p:spPr bwMode="auto">
              <a:xfrm>
                <a:off x="4407" y="2061"/>
                <a:ext cx="244" cy="321"/>
              </a:xfrm>
              <a:custGeom>
                <a:avLst/>
                <a:gdLst>
                  <a:gd name="T0" fmla="*/ 143 w 180"/>
                  <a:gd name="T1" fmla="*/ 193 h 235"/>
                  <a:gd name="T2" fmla="*/ 94 w 180"/>
                  <a:gd name="T3" fmla="*/ 227 h 235"/>
                  <a:gd name="T4" fmla="*/ 8 w 180"/>
                  <a:gd name="T5" fmla="*/ 166 h 235"/>
                  <a:gd name="T6" fmla="*/ 5 w 180"/>
                  <a:gd name="T7" fmla="*/ 17 h 235"/>
                  <a:gd name="T8" fmla="*/ 25 w 180"/>
                  <a:gd name="T9" fmla="*/ 7 h 235"/>
                  <a:gd name="T10" fmla="*/ 39 w 180"/>
                  <a:gd name="T11" fmla="*/ 20 h 235"/>
                  <a:gd name="T12" fmla="*/ 39 w 180"/>
                  <a:gd name="T13" fmla="*/ 124 h 235"/>
                  <a:gd name="T14" fmla="*/ 42 w 180"/>
                  <a:gd name="T15" fmla="*/ 158 h 235"/>
                  <a:gd name="T16" fmla="*/ 80 w 180"/>
                  <a:gd name="T17" fmla="*/ 197 h 235"/>
                  <a:gd name="T18" fmla="*/ 136 w 180"/>
                  <a:gd name="T19" fmla="*/ 171 h 235"/>
                  <a:gd name="T20" fmla="*/ 145 w 180"/>
                  <a:gd name="T21" fmla="*/ 130 h 235"/>
                  <a:gd name="T22" fmla="*/ 144 w 180"/>
                  <a:gd name="T23" fmla="*/ 22 h 235"/>
                  <a:gd name="T24" fmla="*/ 162 w 180"/>
                  <a:gd name="T25" fmla="*/ 6 h 235"/>
                  <a:gd name="T26" fmla="*/ 180 w 180"/>
                  <a:gd name="T27" fmla="*/ 22 h 235"/>
                  <a:gd name="T28" fmla="*/ 180 w 180"/>
                  <a:gd name="T29" fmla="*/ 204 h 235"/>
                  <a:gd name="T30" fmla="*/ 164 w 180"/>
                  <a:gd name="T31" fmla="*/ 224 h 235"/>
                  <a:gd name="T32" fmla="*/ 145 w 180"/>
                  <a:gd name="T33" fmla="*/ 205 h 235"/>
                  <a:gd name="T34" fmla="*/ 143 w 180"/>
                  <a:gd name="T35" fmla="*/ 1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235">
                    <a:moveTo>
                      <a:pt x="143" y="193"/>
                    </a:moveTo>
                    <a:cubicBezTo>
                      <a:pt x="129" y="213"/>
                      <a:pt x="114" y="224"/>
                      <a:pt x="94" y="227"/>
                    </a:cubicBezTo>
                    <a:cubicBezTo>
                      <a:pt x="49" y="235"/>
                      <a:pt x="14" y="212"/>
                      <a:pt x="8" y="166"/>
                    </a:cubicBezTo>
                    <a:cubicBezTo>
                      <a:pt x="0" y="117"/>
                      <a:pt x="6" y="67"/>
                      <a:pt x="5" y="17"/>
                    </a:cubicBezTo>
                    <a:cubicBezTo>
                      <a:pt x="4" y="0"/>
                      <a:pt x="18" y="9"/>
                      <a:pt x="25" y="7"/>
                    </a:cubicBezTo>
                    <a:cubicBezTo>
                      <a:pt x="35" y="5"/>
                      <a:pt x="39" y="9"/>
                      <a:pt x="39" y="20"/>
                    </a:cubicBezTo>
                    <a:cubicBezTo>
                      <a:pt x="39" y="55"/>
                      <a:pt x="39" y="89"/>
                      <a:pt x="39" y="124"/>
                    </a:cubicBezTo>
                    <a:cubicBezTo>
                      <a:pt x="39" y="135"/>
                      <a:pt x="39" y="147"/>
                      <a:pt x="42" y="158"/>
                    </a:cubicBezTo>
                    <a:cubicBezTo>
                      <a:pt x="47" y="182"/>
                      <a:pt x="59" y="194"/>
                      <a:pt x="80" y="197"/>
                    </a:cubicBezTo>
                    <a:cubicBezTo>
                      <a:pt x="105" y="201"/>
                      <a:pt x="124" y="191"/>
                      <a:pt x="136" y="171"/>
                    </a:cubicBezTo>
                    <a:cubicBezTo>
                      <a:pt x="143" y="158"/>
                      <a:pt x="145" y="144"/>
                      <a:pt x="145" y="130"/>
                    </a:cubicBezTo>
                    <a:cubicBezTo>
                      <a:pt x="145" y="94"/>
                      <a:pt x="146" y="58"/>
                      <a:pt x="144" y="22"/>
                    </a:cubicBezTo>
                    <a:cubicBezTo>
                      <a:pt x="144" y="7"/>
                      <a:pt x="151" y="7"/>
                      <a:pt x="162" y="6"/>
                    </a:cubicBezTo>
                    <a:cubicBezTo>
                      <a:pt x="174" y="6"/>
                      <a:pt x="180" y="8"/>
                      <a:pt x="180" y="22"/>
                    </a:cubicBezTo>
                    <a:cubicBezTo>
                      <a:pt x="179" y="83"/>
                      <a:pt x="179" y="144"/>
                      <a:pt x="180" y="204"/>
                    </a:cubicBezTo>
                    <a:cubicBezTo>
                      <a:pt x="180" y="216"/>
                      <a:pt x="180" y="225"/>
                      <a:pt x="164" y="224"/>
                    </a:cubicBezTo>
                    <a:cubicBezTo>
                      <a:pt x="149" y="224"/>
                      <a:pt x="142" y="221"/>
                      <a:pt x="145" y="205"/>
                    </a:cubicBezTo>
                    <a:cubicBezTo>
                      <a:pt x="145" y="203"/>
                      <a:pt x="144" y="200"/>
                      <a:pt x="14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20">
                <a:extLst>
                  <a:ext uri="{FF2B5EF4-FFF2-40B4-BE49-F238E27FC236}">
                    <a16:creationId xmlns:a16="http://schemas.microsoft.com/office/drawing/2014/main" id="{B3688EED-CEC5-4CE0-9AD2-778FEBE8E0B7}"/>
                  </a:ext>
                </a:extLst>
              </p:cNvPr>
              <p:cNvSpPr>
                <a:spLocks/>
              </p:cNvSpPr>
              <p:nvPr/>
            </p:nvSpPr>
            <p:spPr bwMode="auto">
              <a:xfrm>
                <a:off x="4122" y="2067"/>
                <a:ext cx="243" cy="304"/>
              </a:xfrm>
              <a:custGeom>
                <a:avLst/>
                <a:gdLst>
                  <a:gd name="T0" fmla="*/ 125 w 179"/>
                  <a:gd name="T1" fmla="*/ 33 h 223"/>
                  <a:gd name="T2" fmla="*/ 28 w 179"/>
                  <a:gd name="T3" fmla="*/ 33 h 223"/>
                  <a:gd name="T4" fmla="*/ 14 w 179"/>
                  <a:gd name="T5" fmla="*/ 18 h 223"/>
                  <a:gd name="T6" fmla="*/ 28 w 179"/>
                  <a:gd name="T7" fmla="*/ 3 h 223"/>
                  <a:gd name="T8" fmla="*/ 160 w 179"/>
                  <a:gd name="T9" fmla="*/ 3 h 223"/>
                  <a:gd name="T10" fmla="*/ 176 w 179"/>
                  <a:gd name="T11" fmla="*/ 6 h 223"/>
                  <a:gd name="T12" fmla="*/ 170 w 179"/>
                  <a:gd name="T13" fmla="*/ 22 h 223"/>
                  <a:gd name="T14" fmla="*/ 68 w 179"/>
                  <a:gd name="T15" fmla="*/ 168 h 223"/>
                  <a:gd name="T16" fmla="*/ 57 w 179"/>
                  <a:gd name="T17" fmla="*/ 189 h 223"/>
                  <a:gd name="T18" fmla="*/ 157 w 179"/>
                  <a:gd name="T19" fmla="*/ 189 h 223"/>
                  <a:gd name="T20" fmla="*/ 176 w 179"/>
                  <a:gd name="T21" fmla="*/ 204 h 223"/>
                  <a:gd name="T22" fmla="*/ 156 w 179"/>
                  <a:gd name="T23" fmla="*/ 220 h 223"/>
                  <a:gd name="T24" fmla="*/ 20 w 179"/>
                  <a:gd name="T25" fmla="*/ 219 h 223"/>
                  <a:gd name="T26" fmla="*/ 4 w 179"/>
                  <a:gd name="T27" fmla="*/ 216 h 223"/>
                  <a:gd name="T28" fmla="*/ 9 w 179"/>
                  <a:gd name="T29" fmla="*/ 198 h 223"/>
                  <a:gd name="T30" fmla="*/ 119 w 179"/>
                  <a:gd name="T31" fmla="*/ 43 h 223"/>
                  <a:gd name="T32" fmla="*/ 125 w 179"/>
                  <a:gd name="T33"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 h="223">
                    <a:moveTo>
                      <a:pt x="125" y="33"/>
                    </a:moveTo>
                    <a:cubicBezTo>
                      <a:pt x="90" y="33"/>
                      <a:pt x="59" y="32"/>
                      <a:pt x="28" y="33"/>
                    </a:cubicBezTo>
                    <a:cubicBezTo>
                      <a:pt x="16" y="33"/>
                      <a:pt x="14" y="28"/>
                      <a:pt x="14" y="18"/>
                    </a:cubicBezTo>
                    <a:cubicBezTo>
                      <a:pt x="14" y="7"/>
                      <a:pt x="16" y="2"/>
                      <a:pt x="28" y="3"/>
                    </a:cubicBezTo>
                    <a:cubicBezTo>
                      <a:pt x="72" y="3"/>
                      <a:pt x="116" y="3"/>
                      <a:pt x="160" y="3"/>
                    </a:cubicBezTo>
                    <a:cubicBezTo>
                      <a:pt x="165" y="3"/>
                      <a:pt x="173" y="0"/>
                      <a:pt x="176" y="6"/>
                    </a:cubicBezTo>
                    <a:cubicBezTo>
                      <a:pt x="179" y="12"/>
                      <a:pt x="174" y="18"/>
                      <a:pt x="170" y="22"/>
                    </a:cubicBezTo>
                    <a:cubicBezTo>
                      <a:pt x="136" y="71"/>
                      <a:pt x="102" y="119"/>
                      <a:pt x="68" y="168"/>
                    </a:cubicBezTo>
                    <a:cubicBezTo>
                      <a:pt x="64" y="174"/>
                      <a:pt x="58" y="179"/>
                      <a:pt x="57" y="189"/>
                    </a:cubicBezTo>
                    <a:cubicBezTo>
                      <a:pt x="91" y="189"/>
                      <a:pt x="124" y="189"/>
                      <a:pt x="157" y="189"/>
                    </a:cubicBezTo>
                    <a:cubicBezTo>
                      <a:pt x="167" y="189"/>
                      <a:pt x="176" y="187"/>
                      <a:pt x="176" y="204"/>
                    </a:cubicBezTo>
                    <a:cubicBezTo>
                      <a:pt x="176" y="220"/>
                      <a:pt x="168" y="220"/>
                      <a:pt x="156" y="220"/>
                    </a:cubicBezTo>
                    <a:cubicBezTo>
                      <a:pt x="111" y="219"/>
                      <a:pt x="65" y="220"/>
                      <a:pt x="20" y="219"/>
                    </a:cubicBezTo>
                    <a:cubicBezTo>
                      <a:pt x="15" y="219"/>
                      <a:pt x="7" y="223"/>
                      <a:pt x="4" y="216"/>
                    </a:cubicBezTo>
                    <a:cubicBezTo>
                      <a:pt x="0" y="209"/>
                      <a:pt x="6" y="204"/>
                      <a:pt x="9" y="198"/>
                    </a:cubicBezTo>
                    <a:cubicBezTo>
                      <a:pt x="46" y="147"/>
                      <a:pt x="82" y="95"/>
                      <a:pt x="119" y="43"/>
                    </a:cubicBezTo>
                    <a:cubicBezTo>
                      <a:pt x="121" y="41"/>
                      <a:pt x="122" y="38"/>
                      <a:pt x="12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21">
                <a:extLst>
                  <a:ext uri="{FF2B5EF4-FFF2-40B4-BE49-F238E27FC236}">
                    <a16:creationId xmlns:a16="http://schemas.microsoft.com/office/drawing/2014/main" id="{E64BA526-2F97-4E93-9D04-34A59F50F079}"/>
                  </a:ext>
                </a:extLst>
              </p:cNvPr>
              <p:cNvSpPr>
                <a:spLocks/>
              </p:cNvSpPr>
              <p:nvPr/>
            </p:nvSpPr>
            <p:spPr bwMode="auto">
              <a:xfrm>
                <a:off x="4742" y="2064"/>
                <a:ext cx="153" cy="303"/>
              </a:xfrm>
              <a:custGeom>
                <a:avLst/>
                <a:gdLst>
                  <a:gd name="T0" fmla="*/ 33 w 113"/>
                  <a:gd name="T1" fmla="*/ 39 h 222"/>
                  <a:gd name="T2" fmla="*/ 86 w 113"/>
                  <a:gd name="T3" fmla="*/ 1 h 222"/>
                  <a:gd name="T4" fmla="*/ 109 w 113"/>
                  <a:gd name="T5" fmla="*/ 24 h 222"/>
                  <a:gd name="T6" fmla="*/ 109 w 113"/>
                  <a:gd name="T7" fmla="*/ 37 h 222"/>
                  <a:gd name="T8" fmla="*/ 61 w 113"/>
                  <a:gd name="T9" fmla="*/ 41 h 222"/>
                  <a:gd name="T10" fmla="*/ 35 w 113"/>
                  <a:gd name="T11" fmla="*/ 91 h 222"/>
                  <a:gd name="T12" fmla="*/ 34 w 113"/>
                  <a:gd name="T13" fmla="*/ 204 h 222"/>
                  <a:gd name="T14" fmla="*/ 17 w 113"/>
                  <a:gd name="T15" fmla="*/ 222 h 222"/>
                  <a:gd name="T16" fmla="*/ 0 w 113"/>
                  <a:gd name="T17" fmla="*/ 204 h 222"/>
                  <a:gd name="T18" fmla="*/ 0 w 113"/>
                  <a:gd name="T19" fmla="*/ 22 h 222"/>
                  <a:gd name="T20" fmla="*/ 18 w 113"/>
                  <a:gd name="T21" fmla="*/ 4 h 222"/>
                  <a:gd name="T22" fmla="*/ 33 w 113"/>
                  <a:gd name="T23" fmla="*/ 22 h 222"/>
                  <a:gd name="T24" fmla="*/ 33 w 113"/>
                  <a:gd name="T25" fmla="*/ 3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22">
                    <a:moveTo>
                      <a:pt x="33" y="39"/>
                    </a:moveTo>
                    <a:cubicBezTo>
                      <a:pt x="48" y="20"/>
                      <a:pt x="61" y="3"/>
                      <a:pt x="86" y="1"/>
                    </a:cubicBezTo>
                    <a:cubicBezTo>
                      <a:pt x="104" y="0"/>
                      <a:pt x="113" y="5"/>
                      <a:pt x="109" y="24"/>
                    </a:cubicBezTo>
                    <a:cubicBezTo>
                      <a:pt x="109" y="28"/>
                      <a:pt x="109" y="32"/>
                      <a:pt x="109" y="37"/>
                    </a:cubicBezTo>
                    <a:cubicBezTo>
                      <a:pt x="92" y="34"/>
                      <a:pt x="76" y="30"/>
                      <a:pt x="61" y="41"/>
                    </a:cubicBezTo>
                    <a:cubicBezTo>
                      <a:pt x="45" y="53"/>
                      <a:pt x="38" y="71"/>
                      <a:pt x="35" y="91"/>
                    </a:cubicBezTo>
                    <a:cubicBezTo>
                      <a:pt x="31" y="129"/>
                      <a:pt x="34" y="166"/>
                      <a:pt x="34" y="204"/>
                    </a:cubicBezTo>
                    <a:cubicBezTo>
                      <a:pt x="33" y="216"/>
                      <a:pt x="32" y="222"/>
                      <a:pt x="17" y="222"/>
                    </a:cubicBezTo>
                    <a:cubicBezTo>
                      <a:pt x="3" y="222"/>
                      <a:pt x="0" y="217"/>
                      <a:pt x="0" y="204"/>
                    </a:cubicBezTo>
                    <a:cubicBezTo>
                      <a:pt x="1" y="143"/>
                      <a:pt x="1" y="83"/>
                      <a:pt x="0" y="22"/>
                    </a:cubicBezTo>
                    <a:cubicBezTo>
                      <a:pt x="0" y="8"/>
                      <a:pt x="4" y="5"/>
                      <a:pt x="18" y="4"/>
                    </a:cubicBezTo>
                    <a:cubicBezTo>
                      <a:pt x="32" y="4"/>
                      <a:pt x="35" y="10"/>
                      <a:pt x="33" y="22"/>
                    </a:cubicBezTo>
                    <a:cubicBezTo>
                      <a:pt x="33" y="28"/>
                      <a:pt x="33" y="33"/>
                      <a:pt x="3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58" name="TextBox 57">
            <a:extLst>
              <a:ext uri="{FF2B5EF4-FFF2-40B4-BE49-F238E27FC236}">
                <a16:creationId xmlns:a16="http://schemas.microsoft.com/office/drawing/2014/main" id="{EE7F9B54-297F-4D20-AE86-D9E528E4BDAB}"/>
              </a:ext>
            </a:extLst>
          </p:cNvPr>
          <p:cNvSpPr txBox="1"/>
          <p:nvPr/>
        </p:nvSpPr>
        <p:spPr>
          <a:xfrm>
            <a:off x="8842319" y="1497770"/>
            <a:ext cx="2743200"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78D7"/>
                </a:solidFill>
                <a:effectLst/>
                <a:uLnTx/>
                <a:uFillTx/>
                <a:latin typeface="Segoe UI"/>
                <a:ea typeface="+mn-ea"/>
                <a:cs typeface="+mn-cs"/>
              </a:rPr>
              <a:t>Web apps</a:t>
            </a:r>
          </a:p>
        </p:txBody>
      </p:sp>
      <p:grpSp>
        <p:nvGrpSpPr>
          <p:cNvPr id="4" name="Group 3">
            <a:extLst>
              <a:ext uri="{FF2B5EF4-FFF2-40B4-BE49-F238E27FC236}">
                <a16:creationId xmlns:a16="http://schemas.microsoft.com/office/drawing/2014/main" id="{71BB2811-0FD4-46C1-8DC6-B1562376D737}"/>
              </a:ext>
            </a:extLst>
          </p:cNvPr>
          <p:cNvGrpSpPr/>
          <p:nvPr/>
        </p:nvGrpSpPr>
        <p:grpSpPr>
          <a:xfrm>
            <a:off x="3805590" y="4606246"/>
            <a:ext cx="1600200" cy="1121611"/>
            <a:chOff x="3759606" y="4812633"/>
            <a:chExt cx="1600200" cy="1121611"/>
          </a:xfrm>
        </p:grpSpPr>
        <p:sp>
          <p:nvSpPr>
            <p:cNvPr id="56" name="Rectangle 55">
              <a:extLst>
                <a:ext uri="{FF2B5EF4-FFF2-40B4-BE49-F238E27FC236}">
                  <a16:creationId xmlns:a16="http://schemas.microsoft.com/office/drawing/2014/main" id="{3E5A966A-216B-4AB8-99C8-0984804A27DF}"/>
                </a:ext>
              </a:extLst>
            </p:cNvPr>
            <p:cNvSpPr/>
            <p:nvPr/>
          </p:nvSpPr>
          <p:spPr>
            <a:xfrm>
              <a:off x="3759606" y="5318691"/>
              <a:ext cx="160020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Common Data Service</a:t>
              </a:r>
            </a:p>
          </p:txBody>
        </p:sp>
        <p:sp>
          <p:nvSpPr>
            <p:cNvPr id="61" name="Database_EFC7" title="Icon of a cylinder">
              <a:extLst>
                <a:ext uri="{FF2B5EF4-FFF2-40B4-BE49-F238E27FC236}">
                  <a16:creationId xmlns:a16="http://schemas.microsoft.com/office/drawing/2014/main" id="{F6D60FEF-7D0B-40E2-9A09-B5F6BC0CC151}"/>
                </a:ext>
              </a:extLst>
            </p:cNvPr>
            <p:cNvSpPr>
              <a:spLocks noChangeAspect="1" noEditPoints="1"/>
            </p:cNvSpPr>
            <p:nvPr/>
          </p:nvSpPr>
          <p:spPr bwMode="auto">
            <a:xfrm>
              <a:off x="4398295" y="4812633"/>
              <a:ext cx="322823" cy="41961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30" tIns="43065" rIns="86130" bIns="43065" numCol="1" anchor="ctr"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F2BF424-F4DC-455A-8F5B-D47D2C6AE85A}"/>
              </a:ext>
            </a:extLst>
          </p:cNvPr>
          <p:cNvGrpSpPr/>
          <p:nvPr/>
        </p:nvGrpSpPr>
        <p:grpSpPr>
          <a:xfrm>
            <a:off x="1879343" y="2135520"/>
            <a:ext cx="8433314" cy="1845353"/>
            <a:chOff x="1879343" y="2135520"/>
            <a:chExt cx="8433314" cy="1845353"/>
          </a:xfrm>
        </p:grpSpPr>
        <p:pic>
          <p:nvPicPr>
            <p:cNvPr id="158" name="Picture 157">
              <a:extLst>
                <a:ext uri="{FF2B5EF4-FFF2-40B4-BE49-F238E27FC236}">
                  <a16:creationId xmlns:a16="http://schemas.microsoft.com/office/drawing/2014/main" id="{89D546D4-0B19-4736-9337-397DFE4D0716}"/>
                </a:ext>
              </a:extLst>
            </p:cNvPr>
            <p:cNvPicPr>
              <a:picLocks noChangeAspect="1"/>
            </p:cNvPicPr>
            <p:nvPr/>
          </p:nvPicPr>
          <p:blipFill>
            <a:blip r:embed="rId3">
              <a:duotone>
                <a:prstClr val="black"/>
                <a:srgbClr val="000000">
                  <a:tint val="45000"/>
                  <a:satMod val="400000"/>
                </a:srgbClr>
              </a:duotone>
              <a:lum bright="-100000" contrast="-100000"/>
            </a:blip>
            <a:stretch>
              <a:fillRect/>
            </a:stretch>
          </p:blipFill>
          <p:spPr>
            <a:xfrm>
              <a:off x="5639658" y="2362403"/>
              <a:ext cx="914400" cy="696293"/>
            </a:xfrm>
            <a:prstGeom prst="rect">
              <a:avLst/>
            </a:prstGeom>
          </p:spPr>
        </p:pic>
        <p:sp>
          <p:nvSpPr>
            <p:cNvPr id="160" name="Rectangle 159">
              <a:extLst>
                <a:ext uri="{FF2B5EF4-FFF2-40B4-BE49-F238E27FC236}">
                  <a16:creationId xmlns:a16="http://schemas.microsoft.com/office/drawing/2014/main" id="{38C0B769-FE96-4DD7-ADDE-B0DE2D83F223}"/>
                </a:ext>
              </a:extLst>
            </p:cNvPr>
            <p:cNvSpPr/>
            <p:nvPr/>
          </p:nvSpPr>
          <p:spPr>
            <a:xfrm>
              <a:off x="5142718" y="3329751"/>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PowerApps</a:t>
              </a:r>
            </a:p>
          </p:txBody>
        </p:sp>
        <p:sp>
          <p:nvSpPr>
            <p:cNvPr id="163" name="Rectangle 162">
              <a:extLst>
                <a:ext uri="{FF2B5EF4-FFF2-40B4-BE49-F238E27FC236}">
                  <a16:creationId xmlns:a16="http://schemas.microsoft.com/office/drawing/2014/main" id="{2A81EB29-FC64-4CDB-A60C-EE762600E76B}"/>
                </a:ext>
              </a:extLst>
            </p:cNvPr>
            <p:cNvSpPr/>
            <p:nvPr/>
          </p:nvSpPr>
          <p:spPr>
            <a:xfrm>
              <a:off x="2589809" y="3326598"/>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 BI</a:t>
              </a:r>
            </a:p>
          </p:txBody>
        </p:sp>
        <p:pic>
          <p:nvPicPr>
            <p:cNvPr id="164" name="Picture 163">
              <a:extLst>
                <a:ext uri="{FF2B5EF4-FFF2-40B4-BE49-F238E27FC236}">
                  <a16:creationId xmlns:a16="http://schemas.microsoft.com/office/drawing/2014/main" id="{250F6305-126E-4078-8B0F-F3CFC8611D9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888521" y="2360499"/>
              <a:ext cx="914400" cy="692316"/>
            </a:xfrm>
            <a:prstGeom prst="rect">
              <a:avLst/>
            </a:prstGeom>
          </p:spPr>
        </p:pic>
        <p:sp>
          <p:nvSpPr>
            <p:cNvPr id="62" name="Rectangle 61">
              <a:extLst>
                <a:ext uri="{FF2B5EF4-FFF2-40B4-BE49-F238E27FC236}">
                  <a16:creationId xmlns:a16="http://schemas.microsoft.com/office/drawing/2014/main" id="{483A2353-FFFE-44ED-98BC-4A1A4FFAD131}"/>
                </a:ext>
              </a:extLst>
            </p:cNvPr>
            <p:cNvSpPr/>
            <p:nvPr/>
          </p:nvSpPr>
          <p:spPr>
            <a:xfrm>
              <a:off x="8406554" y="3332480"/>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grpSp>
          <p:nvGrpSpPr>
            <p:cNvPr id="3" name="Group 2">
              <a:extLst>
                <a:ext uri="{FF2B5EF4-FFF2-40B4-BE49-F238E27FC236}">
                  <a16:creationId xmlns:a16="http://schemas.microsoft.com/office/drawing/2014/main" id="{0AE8C216-C370-4A9E-8564-98E19147F598}"/>
                </a:ext>
              </a:extLst>
            </p:cNvPr>
            <p:cNvGrpSpPr/>
            <p:nvPr/>
          </p:nvGrpSpPr>
          <p:grpSpPr>
            <a:xfrm>
              <a:off x="8404067" y="2360499"/>
              <a:ext cx="901917" cy="685224"/>
              <a:chOff x="3660833" y="3323407"/>
              <a:chExt cx="340755" cy="258886"/>
            </a:xfrm>
          </p:grpSpPr>
          <p:sp>
            <p:nvSpPr>
              <p:cNvPr id="63" name="Freeform 5">
                <a:extLst>
                  <a:ext uri="{FF2B5EF4-FFF2-40B4-BE49-F238E27FC236}">
                    <a16:creationId xmlns:a16="http://schemas.microsoft.com/office/drawing/2014/main" id="{9A6CE9C9-90A1-47FD-B5AC-74DCD92B3353}"/>
                  </a:ext>
                </a:extLst>
              </p:cNvPr>
              <p:cNvSpPr>
                <a:spLocks/>
              </p:cNvSpPr>
              <p:nvPr/>
            </p:nvSpPr>
            <p:spPr bwMode="auto">
              <a:xfrm>
                <a:off x="3660833" y="3323407"/>
                <a:ext cx="340755" cy="22433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537D7D81-DC30-41E8-9466-2C2A60264442}"/>
                  </a:ext>
                </a:extLst>
              </p:cNvPr>
              <p:cNvSpPr>
                <a:spLocks noEditPoints="1"/>
              </p:cNvSpPr>
              <p:nvPr/>
            </p:nvSpPr>
            <p:spPr bwMode="auto">
              <a:xfrm>
                <a:off x="3660838" y="3379224"/>
                <a:ext cx="260484" cy="203069"/>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Rounded Corners 5">
              <a:extLst>
                <a:ext uri="{FF2B5EF4-FFF2-40B4-BE49-F238E27FC236}">
                  <a16:creationId xmlns:a16="http://schemas.microsoft.com/office/drawing/2014/main" id="{FCEBC823-0CF1-4F98-8AA0-5A23E0ADA4FB}"/>
                </a:ext>
              </a:extLst>
            </p:cNvPr>
            <p:cNvSpPr/>
            <p:nvPr/>
          </p:nvSpPr>
          <p:spPr bwMode="auto">
            <a:xfrm>
              <a:off x="1879343" y="2135520"/>
              <a:ext cx="8433314" cy="1845353"/>
            </a:xfrm>
            <a:prstGeom prst="roundRect">
              <a:avLst>
                <a:gd name="adj" fmla="val 2619"/>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Left Bracket 8">
            <a:extLst>
              <a:ext uri="{FF2B5EF4-FFF2-40B4-BE49-F238E27FC236}">
                <a16:creationId xmlns:a16="http://schemas.microsoft.com/office/drawing/2014/main" id="{D027DF33-7DBE-42AB-B0B9-953500EC4ECE}"/>
              </a:ext>
            </a:extLst>
          </p:cNvPr>
          <p:cNvSpPr/>
          <p:nvPr/>
        </p:nvSpPr>
        <p:spPr>
          <a:xfrm rot="5400000">
            <a:off x="6020356" y="2918377"/>
            <a:ext cx="148031" cy="2977366"/>
          </a:xfrm>
          <a:prstGeom prst="leftBracket">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B9A6F8F-B48C-4187-BFB8-93D80BAF517E}"/>
              </a:ext>
            </a:extLst>
          </p:cNvPr>
          <p:cNvCxnSpPr>
            <a:cxnSpLocks/>
            <a:stCxn id="6" idx="2"/>
            <a:endCxn id="9" idx="1"/>
          </p:cNvCxnSpPr>
          <p:nvPr/>
        </p:nvCxnSpPr>
        <p:spPr>
          <a:xfrm flipH="1">
            <a:off x="6094372" y="3980873"/>
            <a:ext cx="1628" cy="352172"/>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itle 6">
            <a:extLst>
              <a:ext uri="{FF2B5EF4-FFF2-40B4-BE49-F238E27FC236}">
                <a16:creationId xmlns:a16="http://schemas.microsoft.com/office/drawing/2014/main" id="{0A4BD2DE-F2F4-4529-BA8E-5AA89317CBA3}"/>
              </a:ext>
            </a:extLst>
          </p:cNvPr>
          <p:cNvSpPr txBox="1">
            <a:spLocks/>
          </p:cNvSpPr>
          <p:nvPr/>
        </p:nvSpPr>
        <p:spPr>
          <a:xfrm>
            <a:off x="6382784" y="473749"/>
            <a:ext cx="5229031"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One </a:t>
            </a:r>
            <a:r>
              <a:rPr kumimoji="0" lang="en-US" sz="2000" b="0" i="0" u="sng" strike="noStrike" kern="1200" cap="none" spc="-50" normalizeH="0" baseline="0" noProof="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high productivity </a:t>
            </a:r>
            <a:r>
              <a:rPr kumimoji="0" lang="en-US" sz="2000" b="0" i="0" u="none" strike="noStrike" kern="1200" cap="none" spc="-50" normalizeH="0" baseline="0" noProof="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platform that spans Office 365, Dynamics 365, and standalone applications</a:t>
            </a:r>
          </a:p>
        </p:txBody>
      </p:sp>
      <p:pic>
        <p:nvPicPr>
          <p:cNvPr id="47" name="Picture 46">
            <a:extLst>
              <a:ext uri="{FF2B5EF4-FFF2-40B4-BE49-F238E27FC236}">
                <a16:creationId xmlns:a16="http://schemas.microsoft.com/office/drawing/2014/main" id="{FAF76EFA-98CA-40FC-96EE-2B5649332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spTree>
    <p:extLst>
      <p:ext uri="{BB962C8B-B14F-4D97-AF65-F5344CB8AC3E}">
        <p14:creationId xmlns:p14="http://schemas.microsoft.com/office/powerpoint/2010/main" val="10497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47"/>
                                        </p:tgtEl>
                                        <p:attrNameLst>
                                          <p:attrName>style.visibility</p:attrName>
                                        </p:attrNameLst>
                                      </p:cBhvr>
                                      <p:to>
                                        <p:strVal val="visible"/>
                                      </p:to>
                                    </p:set>
                                    <p:animEffect transition="in" filter="fade">
                                      <p:cBhvr>
                                        <p:cTn id="14" dur="500"/>
                                        <p:tgtEl>
                                          <p:spTgt spid="14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6" presetClass="entr" presetSubtype="42" fill="hold" nodeType="after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barn(outHorizontal)">
                                      <p:cBhvr>
                                        <p:cTn id="24" dur="500"/>
                                        <p:tgtEl>
                                          <p:spTgt spid="18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fade">
                                      <p:cBhvr>
                                        <p:cTn id="28" dur="500"/>
                                        <p:tgtEl>
                                          <p:spTgt spid="184"/>
                                        </p:tgtEl>
                                      </p:cBhvr>
                                    </p:animEffect>
                                  </p:childTnLst>
                                </p:cTn>
                              </p:par>
                              <p:par>
                                <p:cTn id="29" presetID="42" presetClass="path" presetSubtype="0" decel="100000" fill="hold" grpId="1" nodeType="withEffect">
                                  <p:stCondLst>
                                    <p:cond delay="0"/>
                                  </p:stCondLst>
                                  <p:childTnLst>
                                    <p:animMotion origin="layout" path="M 4.16667E-6 -3.7037E-6 L 4.16667E-6 -0.03842 " pathEditMode="relative" rAng="0" ptsTypes="AA">
                                      <p:cBhvr>
                                        <p:cTn id="30" dur="750" spd="-100000" fill="hold"/>
                                        <p:tgtEl>
                                          <p:spTgt spid="184"/>
                                        </p:tgtEl>
                                        <p:attrNameLst>
                                          <p:attrName>ppt_x</p:attrName>
                                          <p:attrName>ppt_y</p:attrName>
                                        </p:attrNameLst>
                                      </p:cBhvr>
                                      <p:rCtr x="0" y="-1921"/>
                                    </p:animMotion>
                                  </p:childTnLst>
                                </p:cTn>
                              </p:par>
                              <p:par>
                                <p:cTn id="31" presetID="10" presetClass="entr" presetSubtype="0" fill="hold" grpId="0" nodeType="withEffect">
                                  <p:stCondLst>
                                    <p:cond delay="0"/>
                                  </p:stCondLst>
                                  <p:childTnLst>
                                    <p:set>
                                      <p:cBhvr>
                                        <p:cTn id="32" dur="1" fill="hold">
                                          <p:stCondLst>
                                            <p:cond delay="0"/>
                                          </p:stCondLst>
                                        </p:cTn>
                                        <p:tgtEl>
                                          <p:spTgt spid="185"/>
                                        </p:tgtEl>
                                        <p:attrNameLst>
                                          <p:attrName>style.visibility</p:attrName>
                                        </p:attrNameLst>
                                      </p:cBhvr>
                                      <p:to>
                                        <p:strVal val="visible"/>
                                      </p:to>
                                    </p:set>
                                    <p:animEffect transition="in" filter="fade">
                                      <p:cBhvr>
                                        <p:cTn id="33" dur="500"/>
                                        <p:tgtEl>
                                          <p:spTgt spid="185"/>
                                        </p:tgtEl>
                                      </p:cBhvr>
                                    </p:animEffect>
                                  </p:childTnLst>
                                </p:cTn>
                              </p:par>
                              <p:par>
                                <p:cTn id="34" presetID="42" presetClass="path" presetSubtype="0" decel="100000" fill="hold" grpId="1" nodeType="withEffect">
                                  <p:stCondLst>
                                    <p:cond delay="0"/>
                                  </p:stCondLst>
                                  <p:childTnLst>
                                    <p:animMotion origin="layout" path="M 0 -3.7037E-6 L 0 -0.03842 " pathEditMode="relative" rAng="0" ptsTypes="AA">
                                      <p:cBhvr>
                                        <p:cTn id="35" dur="750" spd="-100000" fill="hold"/>
                                        <p:tgtEl>
                                          <p:spTgt spid="185"/>
                                        </p:tgtEl>
                                        <p:attrNameLst>
                                          <p:attrName>ppt_x</p:attrName>
                                          <p:attrName>ppt_y</p:attrName>
                                        </p:attrNameLst>
                                      </p:cBhvr>
                                      <p:rCtr x="0" y="-1921"/>
                                    </p:animMotion>
                                  </p:childTnLst>
                                </p:cTn>
                              </p:par>
                              <p:par>
                                <p:cTn id="36" presetID="10" presetClass="entr" presetSubtype="0" fill="hold" grpId="0" nodeType="withEffect">
                                  <p:stCondLst>
                                    <p:cond delay="0"/>
                                  </p:stCondLst>
                                  <p:childTnLst>
                                    <p:set>
                                      <p:cBhvr>
                                        <p:cTn id="37" dur="1" fill="hold">
                                          <p:stCondLst>
                                            <p:cond delay="0"/>
                                          </p:stCondLst>
                                        </p:cTn>
                                        <p:tgtEl>
                                          <p:spTgt spid="186"/>
                                        </p:tgtEl>
                                        <p:attrNameLst>
                                          <p:attrName>style.visibility</p:attrName>
                                        </p:attrNameLst>
                                      </p:cBhvr>
                                      <p:to>
                                        <p:strVal val="visible"/>
                                      </p:to>
                                    </p:set>
                                    <p:animEffect transition="in" filter="fade">
                                      <p:cBhvr>
                                        <p:cTn id="38" dur="500"/>
                                        <p:tgtEl>
                                          <p:spTgt spid="186"/>
                                        </p:tgtEl>
                                      </p:cBhvr>
                                    </p:animEffect>
                                  </p:childTnLst>
                                </p:cTn>
                              </p:par>
                              <p:par>
                                <p:cTn id="39" presetID="42" presetClass="path" presetSubtype="0" decel="100000" fill="hold" grpId="1" nodeType="withEffect">
                                  <p:stCondLst>
                                    <p:cond delay="0"/>
                                  </p:stCondLst>
                                  <p:childTnLst>
                                    <p:animMotion origin="layout" path="M -4.16667E-6 -3.7037E-6 L -4.16667E-6 -0.03842 " pathEditMode="relative" rAng="0" ptsTypes="AA">
                                      <p:cBhvr>
                                        <p:cTn id="40" dur="750" spd="-100000" fill="hold"/>
                                        <p:tgtEl>
                                          <p:spTgt spid="186"/>
                                        </p:tgtEl>
                                        <p:attrNameLst>
                                          <p:attrName>ppt_x</p:attrName>
                                          <p:attrName>ppt_y</p:attrName>
                                        </p:attrNameLst>
                                      </p:cBhvr>
                                      <p:rCtr x="0" y="-1921"/>
                                    </p:animMotion>
                                  </p:childTnLst>
                                </p:cTn>
                              </p:par>
                              <p:par>
                                <p:cTn id="41" presetID="10"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42" presetClass="path" presetSubtype="0" decel="100000" fill="hold" grpId="1" nodeType="withEffect">
                                  <p:stCondLst>
                                    <p:cond delay="0"/>
                                  </p:stCondLst>
                                  <p:childTnLst>
                                    <p:animMotion origin="layout" path="M 0 -3.7037E-6 L 0 -0.03842 " pathEditMode="relative" rAng="0" ptsTypes="AA">
                                      <p:cBhvr>
                                        <p:cTn id="45" dur="750" spd="-100000" fill="hold"/>
                                        <p:tgtEl>
                                          <p:spTgt spid="58"/>
                                        </p:tgtEl>
                                        <p:attrNameLst>
                                          <p:attrName>ppt_x</p:attrName>
                                          <p:attrName>ppt_y</p:attrName>
                                        </p:attrNameLst>
                                      </p:cBhvr>
                                      <p:rCtr x="0" y="-1921"/>
                                    </p:animMotion>
                                  </p:childTnLst>
                                </p:cTn>
                              </p:par>
                            </p:childTnLst>
                          </p:cTn>
                        </p:par>
                        <p:par>
                          <p:cTn id="46" fill="hold">
                            <p:stCondLst>
                              <p:cond delay="2250"/>
                            </p:stCondLst>
                            <p:childTnLst>
                              <p:par>
                                <p:cTn id="47" presetID="16" presetClass="entr" presetSubtype="37" fill="hold" nodeType="afterEffect">
                                  <p:stCondLst>
                                    <p:cond delay="0"/>
                                  </p:stCondLst>
                                  <p:childTnLst>
                                    <p:set>
                                      <p:cBhvr>
                                        <p:cTn id="48" dur="1" fill="hold">
                                          <p:stCondLst>
                                            <p:cond delay="0"/>
                                          </p:stCondLst>
                                        </p:cTn>
                                        <p:tgtEl>
                                          <p:spTgt spid="190"/>
                                        </p:tgtEl>
                                        <p:attrNameLst>
                                          <p:attrName>style.visibility</p:attrName>
                                        </p:attrNameLst>
                                      </p:cBhvr>
                                      <p:to>
                                        <p:strVal val="visible"/>
                                      </p:to>
                                    </p:set>
                                    <p:animEffect transition="in" filter="barn(outVertical)">
                                      <p:cBhvr>
                                        <p:cTn id="49"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4" grpId="1"/>
      <p:bldP spid="185" grpId="0"/>
      <p:bldP spid="185" grpId="1"/>
      <p:bldP spid="186" grpId="0"/>
      <p:bldP spid="186" grpId="1"/>
      <p:bldP spid="58" grpId="0"/>
      <p:bldP spid="58" grpId="1"/>
      <p:bldP spid="9" grpId="0" animBg="1"/>
    </p:bldLst>
  </p:timing>
</p:sld>
</file>

<file path=ppt/slides/slide40.xml><?xml version="1.0" encoding="utf-8"?>
<p:sld xmlns:a16="http://schemas.microsoft.com/office/drawing/2014/main"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403D41-CBFC-4F55-A0C7-C9C1AD50A342}"/>
              </a:ext>
            </a:extLst>
          </p:cNvPr>
          <p:cNvSpPr>
            <a:spLocks noGrp="1"/>
          </p:cNvSpPr>
          <p:nvPr>
            <p:ph type="title"/>
          </p:nvPr>
        </p:nvSpPr>
        <p:spPr>
          <a:xfrm>
            <a:off x="588263" y="2596416"/>
            <a:ext cx="3183637" cy="1661993"/>
          </a:xfrm>
        </p:spPr>
        <p:txBody>
          <a:bodyPr/>
          <a:lstStyle/>
          <a:p>
            <a:r>
              <a:rPr lang="en-US" dirty="0"/>
              <a:t>Thank you </a:t>
            </a:r>
            <a:br>
              <a:rPr lang="en-US" dirty="0"/>
            </a:br>
            <a:r>
              <a:rPr lang="en-US" dirty="0"/>
              <a:t>for attending Build 2019</a:t>
            </a:r>
          </a:p>
        </p:txBody>
      </p:sp>
      <p:grpSp>
        <p:nvGrpSpPr>
          <p:cNvPr id="13" name="Group 12">
            <a:extLst>
              <a:ext uri="{FF2B5EF4-FFF2-40B4-BE49-F238E27FC236}">
                <a16:creationId xmlns:a16="http://schemas.microsoft.com/office/drawing/2014/main" id="{49055175-65F2-4DD0-AD29-3387A578563D}"/>
              </a:ext>
              <a:ext uri="{C183D7F6-B498-43B3-948B-1728B52AA6E4}">
                <adec:decorative xmlns:adec="http://schemas.microsoft.com/office/drawing/2017/decorative" val="1"/>
              </a:ext>
            </a:extLst>
          </p:cNvPr>
          <p:cNvGrpSpPr/>
          <p:nvPr/>
        </p:nvGrpSpPr>
        <p:grpSpPr>
          <a:xfrm>
            <a:off x="4938315" y="1066800"/>
            <a:ext cx="1157685" cy="1157685"/>
            <a:chOff x="4938315" y="1066800"/>
            <a:chExt cx="1157685" cy="1157685"/>
          </a:xfrm>
        </p:grpSpPr>
        <p:sp>
          <p:nvSpPr>
            <p:cNvPr id="12" name="Oval 11">
              <a:extLst>
                <a:ext uri="{FF2B5EF4-FFF2-40B4-BE49-F238E27FC236}">
                  <a16:creationId xmlns:a16="http://schemas.microsoft.com/office/drawing/2014/main" id="{2EB4B4FF-4D9E-44EC-9E84-0442220D8B95}"/>
                </a:ext>
              </a:extLst>
            </p:cNvPr>
            <p:cNvSpPr/>
            <p:nvPr/>
          </p:nvSpPr>
          <p:spPr bwMode="auto">
            <a:xfrm>
              <a:off x="4938315" y="1066800"/>
              <a:ext cx="1157685" cy="11576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Brain_3" title="Icon of a brain">
              <a:extLst>
                <a:ext uri="{FF2B5EF4-FFF2-40B4-BE49-F238E27FC236}">
                  <a16:creationId xmlns:a16="http://schemas.microsoft.com/office/drawing/2014/main" id="{DCFB0C13-A12D-4AA6-838D-CA5B19D5438C}"/>
                </a:ext>
              </a:extLst>
            </p:cNvPr>
            <p:cNvSpPr>
              <a:spLocks noChangeAspect="1" noEditPoints="1"/>
            </p:cNvSpPr>
            <p:nvPr/>
          </p:nvSpPr>
          <p:spPr bwMode="auto">
            <a:xfrm>
              <a:off x="5187371" y="1291034"/>
              <a:ext cx="659574" cy="70921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 name="Text Placeholder 7">
            <a:extLst>
              <a:ext uri="{FF2B5EF4-FFF2-40B4-BE49-F238E27FC236}">
                <a16:creationId xmlns:a16="http://schemas.microsoft.com/office/drawing/2014/main" id="{87D425E6-BA60-42D4-98F2-E651D4B58F34}"/>
              </a:ext>
            </a:extLst>
          </p:cNvPr>
          <p:cNvSpPr>
            <a:spLocks noGrp="1"/>
          </p:cNvSpPr>
          <p:nvPr>
            <p:ph type="body" sz="quarter" idx="10"/>
          </p:nvPr>
        </p:nvSpPr>
        <p:spPr>
          <a:xfrm>
            <a:off x="4938315" y="2596416"/>
            <a:ext cx="6669658" cy="2733056"/>
          </a:xfrm>
        </p:spPr>
        <p:txBody>
          <a:bodyPr/>
          <a:lstStyle/>
          <a:p>
            <a:r>
              <a:rPr lang="en-US" dirty="0">
                <a:latin typeface="+mj-lt"/>
              </a:rPr>
              <a:t>Continue your learning journey</a:t>
            </a:r>
          </a:p>
          <a:p>
            <a:r>
              <a:rPr lang="en-US" sz="2400" dirty="0"/>
              <a:t>Visit the </a:t>
            </a:r>
            <a:r>
              <a:rPr lang="en-US" sz="2400" dirty="0">
                <a:gradFill>
                  <a:gsLst>
                    <a:gs pos="1250">
                      <a:schemeClr val="accent1"/>
                    </a:gs>
                    <a:gs pos="100000">
                      <a:schemeClr val="accent1"/>
                    </a:gs>
                  </a:gsLst>
                  <a:lin ang="5400000" scaled="0"/>
                </a:gradFill>
                <a:latin typeface="+mj-lt"/>
              </a:rPr>
              <a:t>Microsoft Learn Experience </a:t>
            </a:r>
            <a:r>
              <a:rPr lang="en-US" sz="2400" dirty="0"/>
              <a:t>in the </a:t>
            </a:r>
            <a:r>
              <a:rPr lang="en-US" sz="2400" dirty="0">
                <a:gradFill>
                  <a:gsLst>
                    <a:gs pos="1250">
                      <a:schemeClr val="accent1"/>
                    </a:gs>
                    <a:gs pos="100000">
                      <a:schemeClr val="accent1"/>
                    </a:gs>
                  </a:gsLst>
                  <a:lin ang="5400000" scaled="0"/>
                </a:gradFill>
                <a:latin typeface="+mj-lt"/>
              </a:rPr>
              <a:t>community zone on level 4 </a:t>
            </a:r>
            <a:r>
              <a:rPr lang="en-US" sz="2400" dirty="0"/>
              <a:t>for an interactive and fun approach to skill building</a:t>
            </a:r>
            <a:endParaRPr lang="en-US" sz="1800" dirty="0"/>
          </a:p>
          <a:p>
            <a:r>
              <a:rPr lang="en-US" sz="2400" dirty="0"/>
              <a:t>For interactive learning anytime, visit: </a:t>
            </a:r>
            <a:r>
              <a:rPr lang="en-US" sz="2400" dirty="0">
                <a:gradFill>
                  <a:gsLst>
                    <a:gs pos="1250">
                      <a:schemeClr val="accent1"/>
                    </a:gs>
                    <a:gs pos="100000">
                      <a:schemeClr val="accent1"/>
                    </a:gs>
                  </a:gsLst>
                  <a:lin ang="5400000" scaled="0"/>
                </a:gradFill>
                <a:latin typeface="+mj-lt"/>
              </a:rPr>
              <a:t>microsoft.com/learn</a:t>
            </a:r>
          </a:p>
        </p:txBody>
      </p:sp>
    </p:spTree>
    <p:extLst>
      <p:ext uri="{BB962C8B-B14F-4D97-AF65-F5344CB8AC3E}">
        <p14:creationId xmlns:p14="http://schemas.microsoft.com/office/powerpoint/2010/main" val="132084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decel="100000" fill="hold" nodeType="withEffect">
                                  <p:stCondLst>
                                    <p:cond delay="0"/>
                                  </p:stCondLst>
                                  <p:childTnLst>
                                    <p:animMotion origin="layout" path="M 0.07969 -4.81481E-6 L -3.95833E-6 -4.81481E-6 " pathEditMode="relative" rAng="0" ptsTypes="AA">
                                      <p:cBhvr>
                                        <p:cTn id="9" dur="600" fill="hold"/>
                                        <p:tgtEl>
                                          <p:spTgt spid="13"/>
                                        </p:tgtEl>
                                        <p:attrNameLst>
                                          <p:attrName>ppt_x</p:attrName>
                                          <p:attrName>ppt_y</p:attrName>
                                        </p:attrNameLst>
                                      </p:cBhvr>
                                      <p:rCtr x="-3984" y="0"/>
                                    </p:animMotion>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35" presetClass="path" presetSubtype="0" decel="100000" fill="hold" grpId="1" nodeType="withEffect">
                                  <p:stCondLst>
                                    <p:cond delay="0"/>
                                  </p:stCondLst>
                                  <p:childTnLst>
                                    <p:animMotion origin="layout" path="M 0.07969 -4.81481E-6 L -3.95833E-6 -4.81481E-6 " pathEditMode="relative" rAng="0" ptsTypes="AA">
                                      <p:cBhvr>
                                        <p:cTn id="14" dur="600" fill="hold"/>
                                        <p:tgtEl>
                                          <p:spTgt spid="8">
                                            <p:txEl>
                                              <p:pRg st="0" end="0"/>
                                            </p:txEl>
                                          </p:spTgt>
                                        </p:tgtEl>
                                        <p:attrNameLst>
                                          <p:attrName>ppt_x</p:attrName>
                                          <p:attrName>ppt_y</p:attrName>
                                        </p:attrNameLst>
                                      </p:cBhvr>
                                      <p:rCtr x="-3984" y="0"/>
                                    </p:animMotion>
                                  </p:childTnLst>
                                </p:cTn>
                              </p:par>
                              <p:par>
                                <p:cTn id="15" presetID="10"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par>
                                <p:cTn id="18" presetID="35" presetClass="path" presetSubtype="0" decel="100000" fill="hold" grpId="1" nodeType="withEffect">
                                  <p:stCondLst>
                                    <p:cond delay="0"/>
                                  </p:stCondLst>
                                  <p:childTnLst>
                                    <p:animMotion origin="layout" path="M 0.07969 -4.81481E-6 L -3.95833E-6 -4.81481E-6 " pathEditMode="relative" rAng="0" ptsTypes="AA">
                                      <p:cBhvr>
                                        <p:cTn id="19" dur="600" fill="hold"/>
                                        <p:tgtEl>
                                          <p:spTgt spid="8">
                                            <p:txEl>
                                              <p:pRg st="1" end="1"/>
                                            </p:txEl>
                                          </p:spTgt>
                                        </p:tgtEl>
                                        <p:attrNameLst>
                                          <p:attrName>ppt_x</p:attrName>
                                          <p:attrName>ppt_y</p:attrName>
                                        </p:attrNameLst>
                                      </p:cBhvr>
                                      <p:rCtr x="-3984" y="0"/>
                                    </p:animMotion>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par>
                                <p:cTn id="23" presetID="35" presetClass="path" presetSubtype="0" decel="100000" fill="hold" grpId="1" nodeType="withEffect">
                                  <p:stCondLst>
                                    <p:cond delay="0"/>
                                  </p:stCondLst>
                                  <p:childTnLst>
                                    <p:animMotion origin="layout" path="M 0.07969 -4.81481E-6 L -3.95833E-6 -4.81481E-6 " pathEditMode="relative" rAng="0" ptsTypes="AA">
                                      <p:cBhvr>
                                        <p:cTn id="24" dur="600" fill="hold"/>
                                        <p:tgtEl>
                                          <p:spTgt spid="8">
                                            <p:txEl>
                                              <p:pRg st="2" end="2"/>
                                            </p:txEl>
                                          </p:spTgt>
                                        </p:tgtEl>
                                        <p:attrNameLst>
                                          <p:attrName>ppt_x</p:attrName>
                                          <p:attrName>ppt_y</p:attrName>
                                        </p:attrNameLst>
                                      </p:cBhvr>
                                      <p:rCtr x="-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uiExpand="1" build="p"/>
    </p:bldLst>
  </p:timing>
</p:sld>
</file>

<file path=ppt/slides/slide41.xml><?xml version="1.0" encoding="utf-8"?>
<p:sld xmlns:a16="http://schemas.microsoft.com/office/drawing/2014/main" xmlns:adec="http://schemas.microsoft.com/office/drawing/2017/decorative" xmlns:ahyp="http://schemas.microsoft.com/office/drawing/2018/hyperlinkcolor"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94543-26E0-4961-B481-74EC3BFA1F8D}"/>
              </a:ext>
              <a:ext uri="{C183D7F6-B498-43B3-948B-1728B52AA6E4}">
                <adec:decorative xmlns:adec="http://schemas.microsoft.com/office/drawing/2017/decorative" val="1"/>
              </a:ext>
            </a:extLst>
          </p:cNvPr>
          <p:cNvSpPr/>
          <p:nvPr/>
        </p:nvSpPr>
        <p:spPr bwMode="auto">
          <a:xfrm>
            <a:off x="0" y="0"/>
            <a:ext cx="12192000" cy="6857999"/>
          </a:xfrm>
          <a:prstGeom prst="rect">
            <a:avLst/>
          </a:prstGeom>
          <a:solidFill>
            <a:srgbClr val="E6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17FE41A6-B495-47D7-AF63-01EC97005BDC}"/>
              </a:ext>
              <a:ext uri="{C183D7F6-B498-43B3-948B-1728B52AA6E4}">
                <adec:decorative xmlns:adec="http://schemas.microsoft.com/office/drawing/2017/decorative" val="1"/>
              </a:ext>
            </a:extLst>
          </p:cNvPr>
          <p:cNvPicPr>
            <a:picLocks noChangeAspect="1"/>
          </p:cNvPicPr>
          <p:nvPr/>
        </p:nvPicPr>
        <p:blipFill rotWithShape="1">
          <a:blip r:embed="rId2"/>
          <a:srcRect l="32564"/>
          <a:stretch/>
        </p:blipFill>
        <p:spPr>
          <a:xfrm>
            <a:off x="3970116" y="0"/>
            <a:ext cx="8221884" cy="6857999"/>
          </a:xfrm>
          <a:prstGeom prst="rect">
            <a:avLst/>
          </a:prstGeom>
        </p:spPr>
      </p:pic>
      <p:sp>
        <p:nvSpPr>
          <p:cNvPr id="2" name="Title 1">
            <a:extLst>
              <a:ext uri="{FF2B5EF4-FFF2-40B4-BE49-F238E27FC236}">
                <a16:creationId xmlns:a16="http://schemas.microsoft.com/office/drawing/2014/main" id="{2845EAE0-BB35-4FEF-9802-46A93EC2516F}"/>
              </a:ext>
            </a:extLst>
          </p:cNvPr>
          <p:cNvSpPr>
            <a:spLocks noGrp="1"/>
          </p:cNvSpPr>
          <p:nvPr>
            <p:ph type="title"/>
          </p:nvPr>
        </p:nvSpPr>
        <p:spPr/>
        <p:txBody>
          <a:bodyPr/>
          <a:lstStyle/>
          <a:p>
            <a:r>
              <a:rPr lang="en-US" dirty="0"/>
              <a:t>We value your feedback!</a:t>
            </a:r>
          </a:p>
        </p:txBody>
      </p:sp>
      <p:sp>
        <p:nvSpPr>
          <p:cNvPr id="3" name="Text Placeholder 2">
            <a:extLst>
              <a:ext uri="{FF2B5EF4-FFF2-40B4-BE49-F238E27FC236}">
                <a16:creationId xmlns:a16="http://schemas.microsoft.com/office/drawing/2014/main" id="{5CA3F25B-081C-4BC8-A3E4-8FB3F34B097E}"/>
              </a:ext>
            </a:extLst>
          </p:cNvPr>
          <p:cNvSpPr>
            <a:spLocks noGrp="1"/>
          </p:cNvSpPr>
          <p:nvPr>
            <p:ph type="body" sz="quarter" idx="10"/>
          </p:nvPr>
        </p:nvSpPr>
        <p:spPr>
          <a:xfrm>
            <a:off x="586390" y="1434370"/>
            <a:ext cx="11018520" cy="861774"/>
          </a:xfrm>
        </p:spPr>
        <p:txBody>
          <a:bodyPr/>
          <a:lstStyle/>
          <a:p>
            <a:r>
              <a:rPr lang="en-US" dirty="0"/>
              <a:t>Please complete your session evaluations via the mobile app under </a:t>
            </a:r>
            <a:r>
              <a:rPr lang="en-US" dirty="0">
                <a:latin typeface="+mj-lt"/>
              </a:rPr>
              <a:t>My Evaluations </a:t>
            </a:r>
            <a:r>
              <a:rPr lang="en-US" dirty="0"/>
              <a:t>or by visiting </a:t>
            </a:r>
            <a:r>
              <a:rPr lang="en-US" dirty="0">
                <a:gradFill>
                  <a:gsLst>
                    <a:gs pos="1250">
                      <a:srgbClr val="0078D4"/>
                    </a:gs>
                    <a:gs pos="100000">
                      <a:srgbClr val="0078D4"/>
                    </a:gs>
                  </a:gsLst>
                  <a:lin ang="5400000" scaled="0"/>
                </a:gradFill>
                <a:hlinkClick r:id="rId3">
                  <a:extLst>
                    <a:ext uri="{A12FA001-AC4F-418D-AE19-62706E023703}">
                      <ahyp:hlinkClr xmlns:ahyp="http://schemas.microsoft.com/office/drawing/2018/hyperlinkcolor" val="tx"/>
                    </a:ext>
                  </a:extLst>
                </a:hlinkClick>
              </a:rPr>
              <a:t>https://mybuild.microsoft.com</a:t>
            </a:r>
            <a:endParaRPr lang="en-US" dirty="0">
              <a:gradFill>
                <a:gsLst>
                  <a:gs pos="1250">
                    <a:srgbClr val="0078D4"/>
                  </a:gs>
                  <a:gs pos="100000">
                    <a:srgbClr val="0078D4"/>
                  </a:gs>
                </a:gsLst>
                <a:lin ang="5400000" scaled="0"/>
              </a:gradFill>
            </a:endParaRPr>
          </a:p>
        </p:txBody>
      </p:sp>
      <p:pic>
        <p:nvPicPr>
          <p:cNvPr id="10" name="Picture 9" descr="A computer, a tablet, and a mobile phone">
            <a:extLst>
              <a:ext uri="{FF2B5EF4-FFF2-40B4-BE49-F238E27FC236}">
                <a16:creationId xmlns:a16="http://schemas.microsoft.com/office/drawing/2014/main" id="{7C52B392-33DF-4B30-9CE4-60BAE5BAFAE4}"/>
              </a:ext>
            </a:extLst>
          </p:cNvPr>
          <p:cNvPicPr>
            <a:picLocks noChangeAspect="1"/>
          </p:cNvPicPr>
          <p:nvPr/>
        </p:nvPicPr>
        <p:blipFill>
          <a:blip r:embed="rId4"/>
          <a:stretch>
            <a:fillRect/>
          </a:stretch>
        </p:blipFill>
        <p:spPr>
          <a:xfrm>
            <a:off x="586390" y="2770623"/>
            <a:ext cx="4212345" cy="4087376"/>
          </a:xfrm>
          <a:prstGeom prst="rect">
            <a:avLst/>
          </a:prstGeom>
        </p:spPr>
      </p:pic>
    </p:spTree>
    <p:extLst>
      <p:ext uri="{BB962C8B-B14F-4D97-AF65-F5344CB8AC3E}">
        <p14:creationId xmlns:p14="http://schemas.microsoft.com/office/powerpoint/2010/main" val="4285299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42" presetClass="path" presetSubtype="0" decel="100000" fill="hold" nodeType="withEffect">
                                  <p:stCondLst>
                                    <p:cond delay="0"/>
                                  </p:stCondLst>
                                  <p:childTnLst>
                                    <p:animMotion origin="layout" path="M 0 0 L 0 0.25 E" pathEditMode="relative" ptsTypes="">
                                      <p:cBhvr>
                                        <p:cTn id="9" dur="1000" spd="-100000" fill="hold"/>
                                        <p:tgtEl>
                                          <p:spTgt spid="7"/>
                                        </p:tgtEl>
                                        <p:attrNameLst>
                                          <p:attrName>ppt_x</p:attrName>
                                          <p:attrName>ppt_y</p:attrName>
                                        </p:attrNameLst>
                                      </p:cBhvr>
                                    </p:animMotion>
                                  </p:childTnLst>
                                </p:cTn>
                              </p:par>
                              <p:par>
                                <p:cTn id="10" presetID="10" presetClass="entr" presetSubtype="0" fill="hold"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35" presetClass="path" presetSubtype="0" decel="100000" fill="hold" nodeType="withEffect">
                                  <p:stCondLst>
                                    <p:cond delay="200"/>
                                  </p:stCondLst>
                                  <p:childTnLst>
                                    <p:animMotion origin="layout" path="M 0 0 L -0.25 0 E" pathEditMode="relative" ptsTypes="">
                                      <p:cBhvr>
                                        <p:cTn id="14"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8BB3203A-017F-4338-8A11-90E7E6F94F39}"/>
              </a:ext>
            </a:extLst>
          </p:cNvPr>
          <p:cNvSpPr txBox="1"/>
          <p:nvPr/>
        </p:nvSpPr>
        <p:spPr>
          <a:xfrm>
            <a:off x="1547613" y="624825"/>
            <a:ext cx="8993480"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Power BI enables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integrated data analytics,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insight,s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collaboration</a:t>
            </a: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54" name="Group 53">
            <a:extLst>
              <a:ext uri="{FF2B5EF4-FFF2-40B4-BE49-F238E27FC236}">
                <a16:creationId xmlns:a16="http://schemas.microsoft.com/office/drawing/2014/main" id="{FE1D08D9-4B33-4F6E-AE79-A312D716476E}"/>
              </a:ext>
            </a:extLst>
          </p:cNvPr>
          <p:cNvGrpSpPr/>
          <p:nvPr/>
        </p:nvGrpSpPr>
        <p:grpSpPr>
          <a:xfrm>
            <a:off x="766414" y="462332"/>
            <a:ext cx="683147" cy="683147"/>
            <a:chOff x="7568114" y="3458540"/>
            <a:chExt cx="820852" cy="820852"/>
          </a:xfrm>
          <a:effectLst>
            <a:outerShdw blurRad="177800" dist="177800" dir="5400000" algn="t" rotWithShape="0">
              <a:prstClr val="black">
                <a:alpha val="10000"/>
              </a:prstClr>
            </a:outerShdw>
          </a:effectLst>
        </p:grpSpPr>
        <p:sp>
          <p:nvSpPr>
            <p:cNvPr id="55" name="Oval 54">
              <a:extLst>
                <a:ext uri="{FF2B5EF4-FFF2-40B4-BE49-F238E27FC236}">
                  <a16:creationId xmlns:a16="http://schemas.microsoft.com/office/drawing/2014/main" id="{5EBE9FE6-800D-4A78-B3A2-F6A8CC52716B}"/>
                </a:ext>
              </a:extLst>
            </p:cNvPr>
            <p:cNvSpPr/>
            <p:nvPr/>
          </p:nvSpPr>
          <p:spPr bwMode="auto">
            <a:xfrm>
              <a:off x="7568114" y="3458540"/>
              <a:ext cx="820852" cy="820852"/>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12">
              <a:extLst>
                <a:ext uri="{FF2B5EF4-FFF2-40B4-BE49-F238E27FC236}">
                  <a16:creationId xmlns:a16="http://schemas.microsoft.com/office/drawing/2014/main" id="{F387E26E-4669-41A3-B999-B26F7094E70B}"/>
                </a:ext>
              </a:extLst>
            </p:cNvPr>
            <p:cNvGrpSpPr>
              <a:grpSpLocks noChangeAspect="1"/>
            </p:cNvGrpSpPr>
            <p:nvPr/>
          </p:nvGrpSpPr>
          <p:grpSpPr bwMode="auto">
            <a:xfrm>
              <a:off x="7789509" y="3725361"/>
              <a:ext cx="378063" cy="287211"/>
              <a:chOff x="4543" y="2176"/>
              <a:chExt cx="258" cy="196"/>
            </a:xfrm>
            <a:solidFill>
              <a:srgbClr val="D2D2D2"/>
            </a:solidFill>
          </p:grpSpPr>
          <p:sp>
            <p:nvSpPr>
              <p:cNvPr id="57" name="Freeform 13">
                <a:extLst>
                  <a:ext uri="{FF2B5EF4-FFF2-40B4-BE49-F238E27FC236}">
                    <a16:creationId xmlns:a16="http://schemas.microsoft.com/office/drawing/2014/main" id="{CA160798-5C6E-4B28-9AD6-B9B6A00C090F}"/>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Freeform 14">
                <a:extLst>
                  <a:ext uri="{FF2B5EF4-FFF2-40B4-BE49-F238E27FC236}">
                    <a16:creationId xmlns:a16="http://schemas.microsoft.com/office/drawing/2014/main" id="{42664EAC-1DE6-427D-B41E-3E3C846F985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Freeform 15">
                <a:extLst>
                  <a:ext uri="{FF2B5EF4-FFF2-40B4-BE49-F238E27FC236}">
                    <a16:creationId xmlns:a16="http://schemas.microsoft.com/office/drawing/2014/main" id="{558885E9-CDC2-463D-A738-5A391AE18A92}"/>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Freeform 16">
                <a:extLst>
                  <a:ext uri="{FF2B5EF4-FFF2-40B4-BE49-F238E27FC236}">
                    <a16:creationId xmlns:a16="http://schemas.microsoft.com/office/drawing/2014/main" id="{EB1C5BAC-E740-4144-8F2E-FA8EEF1B4A4E}"/>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Freeform 17">
                <a:extLst>
                  <a:ext uri="{FF2B5EF4-FFF2-40B4-BE49-F238E27FC236}">
                    <a16:creationId xmlns:a16="http://schemas.microsoft.com/office/drawing/2014/main" id="{5DD4860D-6A72-426B-88B5-35E51C507E2F}"/>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63" name="Group 62">
            <a:extLst>
              <a:ext uri="{FF2B5EF4-FFF2-40B4-BE49-F238E27FC236}">
                <a16:creationId xmlns:a16="http://schemas.microsoft.com/office/drawing/2014/main" id="{1E807A0B-9692-401F-BA1A-D627D86DDAF5}"/>
              </a:ext>
            </a:extLst>
          </p:cNvPr>
          <p:cNvGrpSpPr/>
          <p:nvPr/>
        </p:nvGrpSpPr>
        <p:grpSpPr>
          <a:xfrm>
            <a:off x="766415" y="3004058"/>
            <a:ext cx="10773705" cy="917485"/>
            <a:chOff x="781783" y="2325701"/>
            <a:chExt cx="12084324" cy="1247072"/>
          </a:xfrm>
        </p:grpSpPr>
        <p:sp>
          <p:nvSpPr>
            <p:cNvPr id="67" name="Rectangle 66">
              <a:extLst>
                <a:ext uri="{FF2B5EF4-FFF2-40B4-BE49-F238E27FC236}">
                  <a16:creationId xmlns:a16="http://schemas.microsoft.com/office/drawing/2014/main" id="{41B0F70D-06DF-450B-BCB9-A5BA5FA90B8D}"/>
                </a:ext>
              </a:extLst>
            </p:cNvPr>
            <p:cNvSpPr/>
            <p:nvPr/>
          </p:nvSpPr>
          <p:spPr>
            <a:xfrm>
              <a:off x="781783" y="2325701"/>
              <a:ext cx="12084324" cy="119870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EE7B6F5B-BB51-4494-B752-D79AA58A1331}"/>
                </a:ext>
              </a:extLst>
            </p:cNvPr>
            <p:cNvSpPr txBox="1"/>
            <p:nvPr/>
          </p:nvSpPr>
          <p:spPr>
            <a:xfrm>
              <a:off x="952821" y="2463391"/>
              <a:ext cx="3681718" cy="110938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Create ad-hoc analysis, live dashboards and interactive reports to consume on the web and mobile</a:t>
              </a:r>
            </a:p>
          </p:txBody>
        </p:sp>
      </p:grpSp>
      <p:grpSp>
        <p:nvGrpSpPr>
          <p:cNvPr id="70" name="Group 69">
            <a:extLst>
              <a:ext uri="{FF2B5EF4-FFF2-40B4-BE49-F238E27FC236}">
                <a16:creationId xmlns:a16="http://schemas.microsoft.com/office/drawing/2014/main" id="{2817494A-07FB-4F21-9A70-FC02FC009757}"/>
              </a:ext>
            </a:extLst>
          </p:cNvPr>
          <p:cNvGrpSpPr/>
          <p:nvPr/>
        </p:nvGrpSpPr>
        <p:grpSpPr>
          <a:xfrm>
            <a:off x="766415" y="4367217"/>
            <a:ext cx="10773705" cy="881903"/>
            <a:chOff x="781783" y="3798221"/>
            <a:chExt cx="12084324" cy="1198709"/>
          </a:xfrm>
        </p:grpSpPr>
        <p:sp>
          <p:nvSpPr>
            <p:cNvPr id="74" name="Rectangle 73">
              <a:extLst>
                <a:ext uri="{FF2B5EF4-FFF2-40B4-BE49-F238E27FC236}">
                  <a16:creationId xmlns:a16="http://schemas.microsoft.com/office/drawing/2014/main" id="{0827D7BE-B6A5-449B-A5F7-F096F95C5037}"/>
                </a:ext>
              </a:extLst>
            </p:cNvPr>
            <p:cNvSpPr/>
            <p:nvPr/>
          </p:nvSpPr>
          <p:spPr>
            <a:xfrm>
              <a:off x="781783" y="3798221"/>
              <a:ext cx="12084324" cy="119870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BD515227-D826-4957-BC49-EBA8836F709E}"/>
                </a:ext>
              </a:extLst>
            </p:cNvPr>
            <p:cNvSpPr txBox="1"/>
            <p:nvPr/>
          </p:nvSpPr>
          <p:spPr>
            <a:xfrm>
              <a:off x="952819" y="3938271"/>
              <a:ext cx="3639320" cy="78142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Personalize using PowerPoint like experiences for custom visuals</a:t>
              </a:r>
            </a:p>
          </p:txBody>
        </p:sp>
      </p:grpSp>
      <p:grpSp>
        <p:nvGrpSpPr>
          <p:cNvPr id="76" name="Group 75">
            <a:extLst>
              <a:ext uri="{FF2B5EF4-FFF2-40B4-BE49-F238E27FC236}">
                <a16:creationId xmlns:a16="http://schemas.microsoft.com/office/drawing/2014/main" id="{C29E01CD-3205-4BF9-9C23-497586C9E316}"/>
              </a:ext>
            </a:extLst>
          </p:cNvPr>
          <p:cNvGrpSpPr/>
          <p:nvPr/>
        </p:nvGrpSpPr>
        <p:grpSpPr>
          <a:xfrm>
            <a:off x="766415" y="1290775"/>
            <a:ext cx="10773705" cy="1545534"/>
            <a:chOff x="781783" y="476879"/>
            <a:chExt cx="12084324" cy="1733547"/>
          </a:xfrm>
        </p:grpSpPr>
        <p:grpSp>
          <p:nvGrpSpPr>
            <p:cNvPr id="77" name="Group 76">
              <a:extLst>
                <a:ext uri="{FF2B5EF4-FFF2-40B4-BE49-F238E27FC236}">
                  <a16:creationId xmlns:a16="http://schemas.microsoft.com/office/drawing/2014/main" id="{66FE0E48-5EC7-4643-A0E1-3ED578BFE76B}"/>
                </a:ext>
              </a:extLst>
            </p:cNvPr>
            <p:cNvGrpSpPr/>
            <p:nvPr/>
          </p:nvGrpSpPr>
          <p:grpSpPr>
            <a:xfrm>
              <a:off x="781783" y="955497"/>
              <a:ext cx="12084324" cy="1254929"/>
              <a:chOff x="781783" y="899655"/>
              <a:chExt cx="12084324" cy="1520740"/>
            </a:xfrm>
          </p:grpSpPr>
          <p:sp>
            <p:nvSpPr>
              <p:cNvPr id="87" name="Rectangle 86">
                <a:extLst>
                  <a:ext uri="{FF2B5EF4-FFF2-40B4-BE49-F238E27FC236}">
                    <a16:creationId xmlns:a16="http://schemas.microsoft.com/office/drawing/2014/main" id="{4A8D394A-81A2-4CA4-AE71-AF998A432C3C}"/>
                  </a:ext>
                </a:extLst>
              </p:cNvPr>
              <p:cNvSpPr/>
              <p:nvPr/>
            </p:nvSpPr>
            <p:spPr>
              <a:xfrm>
                <a:off x="781783" y="899655"/>
                <a:ext cx="12084324" cy="119870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C03D20E6-A8C5-438A-9A72-6D96DDA61F73}"/>
                  </a:ext>
                </a:extLst>
              </p:cNvPr>
              <p:cNvSpPr txBox="1"/>
              <p:nvPr/>
            </p:nvSpPr>
            <p:spPr>
              <a:xfrm>
                <a:off x="917875" y="962919"/>
                <a:ext cx="2979098" cy="145747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Connect to data across the business and view through a single pane of glass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9" name="Picture 21" descr="A picture containing wall, sky&#10;&#10;Description generated with high confidence">
              <a:extLst>
                <a:ext uri="{FF2B5EF4-FFF2-40B4-BE49-F238E27FC236}">
                  <a16:creationId xmlns:a16="http://schemas.microsoft.com/office/drawing/2014/main" id="{30978057-452D-447F-B92A-5A3C4E585662}"/>
                </a:ext>
              </a:extLst>
            </p:cNvPr>
            <p:cNvPicPr>
              <a:picLocks noChangeAspect="1"/>
            </p:cNvPicPr>
            <p:nvPr/>
          </p:nvPicPr>
          <p:blipFill rotWithShape="1">
            <a:blip r:embed="rId2"/>
            <a:srcRect l="73916" r="-306" b="49339"/>
            <a:stretch/>
          </p:blipFill>
          <p:spPr>
            <a:xfrm>
              <a:off x="8305077" y="476879"/>
              <a:ext cx="693798" cy="1288610"/>
            </a:xfrm>
            <a:prstGeom prst="rect">
              <a:avLst/>
            </a:prstGeom>
          </p:spPr>
        </p:pic>
      </p:grpSp>
      <p:grpSp>
        <p:nvGrpSpPr>
          <p:cNvPr id="90" name="Group 89">
            <a:extLst>
              <a:ext uri="{FF2B5EF4-FFF2-40B4-BE49-F238E27FC236}">
                <a16:creationId xmlns:a16="http://schemas.microsoft.com/office/drawing/2014/main" id="{9BCA5841-52E5-4921-9246-294791949054}"/>
              </a:ext>
            </a:extLst>
          </p:cNvPr>
          <p:cNvGrpSpPr/>
          <p:nvPr/>
        </p:nvGrpSpPr>
        <p:grpSpPr>
          <a:xfrm>
            <a:off x="766415" y="5636367"/>
            <a:ext cx="10773706" cy="917483"/>
            <a:chOff x="781783" y="5135413"/>
            <a:chExt cx="12084325" cy="1247071"/>
          </a:xfrm>
        </p:grpSpPr>
        <p:sp>
          <p:nvSpPr>
            <p:cNvPr id="93" name="Rectangle 92">
              <a:extLst>
                <a:ext uri="{FF2B5EF4-FFF2-40B4-BE49-F238E27FC236}">
                  <a16:creationId xmlns:a16="http://schemas.microsoft.com/office/drawing/2014/main" id="{82A5A984-90E1-444F-AA0B-9B32EC38D6D2}"/>
                </a:ext>
              </a:extLst>
            </p:cNvPr>
            <p:cNvSpPr/>
            <p:nvPr/>
          </p:nvSpPr>
          <p:spPr>
            <a:xfrm>
              <a:off x="781783" y="5135413"/>
              <a:ext cx="12084325" cy="119870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A2C0D28F-E2B7-4760-87ED-1D9C062DE8AF}"/>
                </a:ext>
              </a:extLst>
            </p:cNvPr>
            <p:cNvSpPr txBox="1"/>
            <p:nvPr/>
          </p:nvSpPr>
          <p:spPr>
            <a:xfrm>
              <a:off x="952819" y="5273100"/>
              <a:ext cx="3524237" cy="110938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Manage with strong governance, and enterprise grade semantic models to deploy at scale</a:t>
              </a:r>
            </a:p>
          </p:txBody>
        </p:sp>
      </p:grpSp>
      <p:pic>
        <p:nvPicPr>
          <p:cNvPr id="97" name="Picture 13">
            <a:extLst>
              <a:ext uri="{FF2B5EF4-FFF2-40B4-BE49-F238E27FC236}">
                <a16:creationId xmlns:a16="http://schemas.microsoft.com/office/drawing/2014/main" id="{B3D43B70-7EFD-4325-B733-D5D6CCE67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2203" y="1023065"/>
            <a:ext cx="1239120" cy="1508114"/>
          </a:xfrm>
          <a:prstGeom prst="rect">
            <a:avLst/>
          </a:prstGeom>
        </p:spPr>
      </p:pic>
      <p:pic>
        <p:nvPicPr>
          <p:cNvPr id="98" name="Picture 97">
            <a:extLst>
              <a:ext uri="{FF2B5EF4-FFF2-40B4-BE49-F238E27FC236}">
                <a16:creationId xmlns:a16="http://schemas.microsoft.com/office/drawing/2014/main" id="{6620C580-4B49-49B7-9272-065FCCB9453F}"/>
              </a:ext>
            </a:extLst>
          </p:cNvPr>
          <p:cNvPicPr>
            <a:picLocks noChangeAspect="1"/>
          </p:cNvPicPr>
          <p:nvPr/>
        </p:nvPicPr>
        <p:blipFill rotWithShape="1">
          <a:blip r:embed="rId4"/>
          <a:srcRect r="52566"/>
          <a:stretch/>
        </p:blipFill>
        <p:spPr>
          <a:xfrm>
            <a:off x="8337899" y="1196557"/>
            <a:ext cx="1020439" cy="1164166"/>
          </a:xfrm>
          <a:prstGeom prst="rect">
            <a:avLst/>
          </a:prstGeom>
        </p:spPr>
      </p:pic>
      <p:grpSp>
        <p:nvGrpSpPr>
          <p:cNvPr id="22" name="Group 21">
            <a:extLst>
              <a:ext uri="{FF2B5EF4-FFF2-40B4-BE49-F238E27FC236}">
                <a16:creationId xmlns:a16="http://schemas.microsoft.com/office/drawing/2014/main" id="{C5EF4F7D-9D70-46E8-9256-27DB4B1243A0}"/>
              </a:ext>
            </a:extLst>
          </p:cNvPr>
          <p:cNvGrpSpPr/>
          <p:nvPr/>
        </p:nvGrpSpPr>
        <p:grpSpPr>
          <a:xfrm>
            <a:off x="6488589" y="1239834"/>
            <a:ext cx="794481" cy="1282962"/>
            <a:chOff x="2565374" y="5394354"/>
            <a:chExt cx="906602" cy="1513139"/>
          </a:xfrm>
        </p:grpSpPr>
        <p:pic>
          <p:nvPicPr>
            <p:cNvPr id="99" name="Picture 98">
              <a:extLst>
                <a:ext uri="{FF2B5EF4-FFF2-40B4-BE49-F238E27FC236}">
                  <a16:creationId xmlns:a16="http://schemas.microsoft.com/office/drawing/2014/main" id="{2CB01E83-6799-4A5E-A25C-0F0A0E43D252}"/>
                </a:ext>
              </a:extLst>
            </p:cNvPr>
            <p:cNvPicPr>
              <a:picLocks noChangeAspect="1"/>
            </p:cNvPicPr>
            <p:nvPr/>
          </p:nvPicPr>
          <p:blipFill>
            <a:blip r:embed="rId5"/>
            <a:stretch>
              <a:fillRect/>
            </a:stretch>
          </p:blipFill>
          <p:spPr>
            <a:xfrm>
              <a:off x="2727875" y="5523237"/>
              <a:ext cx="581600" cy="1173616"/>
            </a:xfrm>
            <a:prstGeom prst="rect">
              <a:avLst/>
            </a:prstGeom>
          </p:spPr>
        </p:pic>
        <p:pic>
          <p:nvPicPr>
            <p:cNvPr id="100" name="Picture 99">
              <a:extLst>
                <a:ext uri="{FF2B5EF4-FFF2-40B4-BE49-F238E27FC236}">
                  <a16:creationId xmlns:a16="http://schemas.microsoft.com/office/drawing/2014/main" id="{85CA1671-943C-4640-A297-594455C9D611}"/>
                </a:ext>
              </a:extLst>
            </p:cNvPr>
            <p:cNvPicPr>
              <a:picLocks noChangeAspect="1"/>
            </p:cNvPicPr>
            <p:nvPr/>
          </p:nvPicPr>
          <p:blipFill rotWithShape="1">
            <a:blip r:embed="rId6"/>
            <a:srcRect l="15939" t="7611" r="18902" b="16994"/>
            <a:stretch/>
          </p:blipFill>
          <p:spPr>
            <a:xfrm>
              <a:off x="2565374" y="5394354"/>
              <a:ext cx="906602" cy="1513139"/>
            </a:xfrm>
            <a:prstGeom prst="rect">
              <a:avLst/>
            </a:prstGeom>
          </p:spPr>
        </p:pic>
      </p:grpSp>
      <p:pic>
        <p:nvPicPr>
          <p:cNvPr id="101" name="Picture 100" descr="A screenshot of a cell phone&#10;&#10;Description generated with very high confidence">
            <a:extLst>
              <a:ext uri="{FF2B5EF4-FFF2-40B4-BE49-F238E27FC236}">
                <a16:creationId xmlns:a16="http://schemas.microsoft.com/office/drawing/2014/main" id="{B929C91D-00C1-4466-8A5B-3E452AD61E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7062" y="2661644"/>
            <a:ext cx="2008968" cy="1304131"/>
          </a:xfrm>
          <a:prstGeom prst="rect">
            <a:avLst/>
          </a:prstGeom>
        </p:spPr>
      </p:pic>
      <p:pic>
        <p:nvPicPr>
          <p:cNvPr id="102" name="Picture 101">
            <a:extLst>
              <a:ext uri="{FF2B5EF4-FFF2-40B4-BE49-F238E27FC236}">
                <a16:creationId xmlns:a16="http://schemas.microsoft.com/office/drawing/2014/main" id="{BE6D6A5D-F1A7-40DA-B740-EDE3B0B8FC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pic>
        <p:nvPicPr>
          <p:cNvPr id="3074" name="Picture 2">
            <a:extLst>
              <a:ext uri="{FF2B5EF4-FFF2-40B4-BE49-F238E27FC236}">
                <a16:creationId xmlns:a16="http://schemas.microsoft.com/office/drawing/2014/main" id="{44EA56F1-C670-41EF-836F-4E33CEDB2B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6395" y="4062802"/>
            <a:ext cx="1722054" cy="10833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5B1C71C-0572-43ED-91D5-842BF9305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4586" y="4111009"/>
            <a:ext cx="1928109" cy="9991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54A8011-8219-4B37-A964-072D148682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1176" y="4111009"/>
            <a:ext cx="1722054" cy="1035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3596AE1-F5E7-4F55-A5BA-0FD3741538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3001" y="5371088"/>
            <a:ext cx="2050229" cy="12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2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7.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E36414A-D7DE-402D-9BE5-170CE64AF3EB}"/>
              </a:ext>
            </a:extLst>
          </p:cNvPr>
          <p:cNvGrpSpPr/>
          <p:nvPr/>
        </p:nvGrpSpPr>
        <p:grpSpPr>
          <a:xfrm>
            <a:off x="766415" y="2776412"/>
            <a:ext cx="10773705" cy="1109546"/>
            <a:chOff x="781783" y="2214821"/>
            <a:chExt cx="12084324" cy="1244522"/>
          </a:xfrm>
        </p:grpSpPr>
        <p:grpSp>
          <p:nvGrpSpPr>
            <p:cNvPr id="8" name="Group 7">
              <a:extLst>
                <a:ext uri="{FF2B5EF4-FFF2-40B4-BE49-F238E27FC236}">
                  <a16:creationId xmlns:a16="http://schemas.microsoft.com/office/drawing/2014/main" id="{D4F1EB62-FFA6-47BD-82EB-E279BD1C97B7}"/>
                </a:ext>
              </a:extLst>
            </p:cNvPr>
            <p:cNvGrpSpPr/>
            <p:nvPr/>
          </p:nvGrpSpPr>
          <p:grpSpPr>
            <a:xfrm>
              <a:off x="781783" y="2470157"/>
              <a:ext cx="12084324" cy="989186"/>
              <a:chOff x="781783" y="2325701"/>
              <a:chExt cx="12084324" cy="1198709"/>
            </a:xfrm>
          </p:grpSpPr>
          <p:sp>
            <p:nvSpPr>
              <p:cNvPr id="7" name="Rectangle 6">
                <a:extLst>
                  <a:ext uri="{FF2B5EF4-FFF2-40B4-BE49-F238E27FC236}">
                    <a16:creationId xmlns:a16="http://schemas.microsoft.com/office/drawing/2014/main" id="{679437D8-2994-49E3-B26B-ABA3B512D86C}"/>
                  </a:ext>
                </a:extLst>
              </p:cNvPr>
              <p:cNvSpPr/>
              <p:nvPr/>
            </p:nvSpPr>
            <p:spPr>
              <a:xfrm>
                <a:off x="781783" y="2325701"/>
                <a:ext cx="12084324" cy="1198709"/>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07E238F-87C7-4598-A8F5-9B14217A327C}"/>
                  </a:ext>
                </a:extLst>
              </p:cNvPr>
              <p:cNvSpPr txBox="1"/>
              <p:nvPr/>
            </p:nvSpPr>
            <p:spPr>
              <a:xfrm>
                <a:off x="952821" y="2463391"/>
                <a:ext cx="3681718" cy="77921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Quickly create apps and portals</a:t>
                </a:r>
                <a:r>
                  <a:rPr kumimoji="0" lang="en-US" sz="1568"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tailored to users’ needs</a:t>
                </a:r>
              </a:p>
            </p:txBody>
          </p:sp>
        </p:grpSp>
        <p:pic>
          <p:nvPicPr>
            <p:cNvPr id="15" name="Picture 14">
              <a:extLst>
                <a:ext uri="{FF2B5EF4-FFF2-40B4-BE49-F238E27FC236}">
                  <a16:creationId xmlns:a16="http://schemas.microsoft.com/office/drawing/2014/main" id="{36B860FC-B990-4B1E-BB6C-31F989782A89}"/>
                </a:ext>
              </a:extLst>
            </p:cNvPr>
            <p:cNvPicPr>
              <a:picLocks noChangeAspect="1"/>
            </p:cNvPicPr>
            <p:nvPr/>
          </p:nvPicPr>
          <p:blipFill rotWithShape="1">
            <a:blip r:embed="rId2"/>
            <a:srcRect b="20074"/>
            <a:stretch/>
          </p:blipFill>
          <p:spPr>
            <a:xfrm>
              <a:off x="7942861" y="2214821"/>
              <a:ext cx="2086719" cy="100653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0CE0581-4054-4690-B7E8-8323088F69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5664" y="2234591"/>
              <a:ext cx="2086719" cy="100653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84123BA-642F-40A8-B791-BFBD1A23054A}"/>
                </a:ext>
              </a:extLst>
            </p:cNvPr>
            <p:cNvPicPr>
              <a:picLocks noChangeAspect="1"/>
            </p:cNvPicPr>
            <p:nvPr/>
          </p:nvPicPr>
          <p:blipFill>
            <a:blip r:embed="rId4"/>
            <a:stretch>
              <a:fillRect/>
            </a:stretch>
          </p:blipFill>
          <p:spPr>
            <a:xfrm>
              <a:off x="10353609" y="2214997"/>
              <a:ext cx="1811991" cy="1015016"/>
            </a:xfrm>
            <a:prstGeom prst="rect">
              <a:avLst/>
            </a:prstGeom>
            <a:ln>
              <a:noFill/>
            </a:ln>
            <a:effectLst>
              <a:outerShdw blurRad="292100" dist="139700" dir="2700000" algn="tl" rotWithShape="0">
                <a:srgbClr val="333333">
                  <a:alpha val="65000"/>
                </a:srgbClr>
              </a:outerShdw>
            </a:effectLst>
          </p:spPr>
        </p:pic>
      </p:grpSp>
      <p:grpSp>
        <p:nvGrpSpPr>
          <p:cNvPr id="35" name="Group 34">
            <a:extLst>
              <a:ext uri="{FF2B5EF4-FFF2-40B4-BE49-F238E27FC236}">
                <a16:creationId xmlns:a16="http://schemas.microsoft.com/office/drawing/2014/main" id="{354A0739-2041-4B1E-B5BC-98100B9E9A1C}"/>
              </a:ext>
            </a:extLst>
          </p:cNvPr>
          <p:cNvGrpSpPr/>
          <p:nvPr/>
        </p:nvGrpSpPr>
        <p:grpSpPr>
          <a:xfrm>
            <a:off x="766415" y="4081218"/>
            <a:ext cx="10773705" cy="1167902"/>
            <a:chOff x="781783" y="3694908"/>
            <a:chExt cx="12084324" cy="1309977"/>
          </a:xfrm>
        </p:grpSpPr>
        <p:grpSp>
          <p:nvGrpSpPr>
            <p:cNvPr id="11" name="Group 10">
              <a:extLst>
                <a:ext uri="{FF2B5EF4-FFF2-40B4-BE49-F238E27FC236}">
                  <a16:creationId xmlns:a16="http://schemas.microsoft.com/office/drawing/2014/main" id="{B8F6CE73-1C53-4968-BA4C-6C206051468E}"/>
                </a:ext>
              </a:extLst>
            </p:cNvPr>
            <p:cNvGrpSpPr/>
            <p:nvPr/>
          </p:nvGrpSpPr>
          <p:grpSpPr>
            <a:xfrm>
              <a:off x="781783" y="4015699"/>
              <a:ext cx="12084324" cy="989186"/>
              <a:chOff x="781783" y="3798221"/>
              <a:chExt cx="12084324" cy="1198709"/>
            </a:xfrm>
          </p:grpSpPr>
          <p:sp>
            <p:nvSpPr>
              <p:cNvPr id="9" name="Rectangle 8">
                <a:extLst>
                  <a:ext uri="{FF2B5EF4-FFF2-40B4-BE49-F238E27FC236}">
                    <a16:creationId xmlns:a16="http://schemas.microsoft.com/office/drawing/2014/main" id="{A5FC4CD4-B2EB-41A0-A3AA-7F35CFC9C28C}"/>
                  </a:ext>
                </a:extLst>
              </p:cNvPr>
              <p:cNvSpPr/>
              <p:nvPr/>
            </p:nvSpPr>
            <p:spPr>
              <a:xfrm>
                <a:off x="781783" y="3798221"/>
                <a:ext cx="12084324" cy="1198709"/>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E4763D-3ECB-4702-8D47-2AB9491DB59C}"/>
                  </a:ext>
                </a:extLst>
              </p:cNvPr>
              <p:cNvSpPr txBox="1"/>
              <p:nvPr/>
            </p:nvSpPr>
            <p:spPr>
              <a:xfrm>
                <a:off x="952819" y="3938271"/>
                <a:ext cx="3770167" cy="78142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Calibri" panose="020F0502020204030204"/>
                    <a:ea typeface="+mn-ea"/>
                    <a:cs typeface="+mn-cs"/>
                  </a:rPr>
                  <a:t>Easily work with data in CDS and 220+ connectors to generate rich forms</a:t>
                </a:r>
              </a:p>
            </p:txBody>
          </p:sp>
        </p:grpSp>
        <p:pic>
          <p:nvPicPr>
            <p:cNvPr id="18" name="Picture 17">
              <a:extLst>
                <a:ext uri="{FF2B5EF4-FFF2-40B4-BE49-F238E27FC236}">
                  <a16:creationId xmlns:a16="http://schemas.microsoft.com/office/drawing/2014/main" id="{9D43DDB5-5A80-40F8-BABD-6687DAA1D62F}"/>
                </a:ext>
              </a:extLst>
            </p:cNvPr>
            <p:cNvPicPr>
              <a:picLocks noChangeAspect="1"/>
            </p:cNvPicPr>
            <p:nvPr/>
          </p:nvPicPr>
          <p:blipFill>
            <a:blip r:embed="rId5"/>
            <a:stretch>
              <a:fillRect/>
            </a:stretch>
          </p:blipFill>
          <p:spPr>
            <a:xfrm>
              <a:off x="8013687" y="3708235"/>
              <a:ext cx="1931541" cy="1111218"/>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679BED7E-78DF-4D8E-9489-07CC877A0A4E}"/>
                </a:ext>
              </a:extLst>
            </p:cNvPr>
            <p:cNvPicPr>
              <a:picLocks noChangeAspect="1"/>
            </p:cNvPicPr>
            <p:nvPr/>
          </p:nvPicPr>
          <p:blipFill rotWithShape="1">
            <a:blip r:embed="rId6"/>
            <a:srcRect t="8007" b="3395"/>
            <a:stretch/>
          </p:blipFill>
          <p:spPr>
            <a:xfrm>
              <a:off x="5714082" y="3708235"/>
              <a:ext cx="1931541" cy="1111218"/>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1AAD98F-E499-45CB-8190-8AEC3687E61E}"/>
                </a:ext>
              </a:extLst>
            </p:cNvPr>
            <p:cNvPicPr>
              <a:picLocks noChangeAspect="1"/>
            </p:cNvPicPr>
            <p:nvPr/>
          </p:nvPicPr>
          <p:blipFill rotWithShape="1">
            <a:blip r:embed="rId7"/>
            <a:srcRect l="578" t="634" r="1062" b="990"/>
            <a:stretch/>
          </p:blipFill>
          <p:spPr>
            <a:xfrm>
              <a:off x="10313293" y="3694908"/>
              <a:ext cx="1673942" cy="1135455"/>
            </a:xfrm>
            <a:prstGeom prst="rect">
              <a:avLst/>
            </a:prstGeom>
            <a:ln>
              <a:noFill/>
            </a:ln>
            <a:effectLst>
              <a:outerShdw blurRad="292100" dist="139700" dir="2700000" algn="tl" rotWithShape="0">
                <a:srgbClr val="333333">
                  <a:alpha val="65000"/>
                </a:srgbClr>
              </a:outerShdw>
            </a:effectLst>
          </p:spPr>
        </p:pic>
      </p:grpSp>
      <p:grpSp>
        <p:nvGrpSpPr>
          <p:cNvPr id="33" name="Group 32">
            <a:extLst>
              <a:ext uri="{FF2B5EF4-FFF2-40B4-BE49-F238E27FC236}">
                <a16:creationId xmlns:a16="http://schemas.microsoft.com/office/drawing/2014/main" id="{59AF0BEE-CC6F-468F-B7F9-FC319FB47FCA}"/>
              </a:ext>
            </a:extLst>
          </p:cNvPr>
          <p:cNvGrpSpPr/>
          <p:nvPr/>
        </p:nvGrpSpPr>
        <p:grpSpPr>
          <a:xfrm>
            <a:off x="766415" y="1283788"/>
            <a:ext cx="10773705" cy="1315599"/>
            <a:chOff x="781783" y="469042"/>
            <a:chExt cx="12084324" cy="1475641"/>
          </a:xfrm>
        </p:grpSpPr>
        <p:grpSp>
          <p:nvGrpSpPr>
            <p:cNvPr id="13" name="Group 12">
              <a:extLst>
                <a:ext uri="{FF2B5EF4-FFF2-40B4-BE49-F238E27FC236}">
                  <a16:creationId xmlns:a16="http://schemas.microsoft.com/office/drawing/2014/main" id="{5E4B01D7-B1D6-44A5-80D1-5C83ECC08CFA}"/>
                </a:ext>
              </a:extLst>
            </p:cNvPr>
            <p:cNvGrpSpPr/>
            <p:nvPr/>
          </p:nvGrpSpPr>
          <p:grpSpPr>
            <a:xfrm>
              <a:off x="781783" y="955497"/>
              <a:ext cx="12084324" cy="989186"/>
              <a:chOff x="781783" y="899655"/>
              <a:chExt cx="12084324" cy="1198709"/>
            </a:xfrm>
          </p:grpSpPr>
          <p:sp>
            <p:nvSpPr>
              <p:cNvPr id="6" name="Rectangle 5">
                <a:extLst>
                  <a:ext uri="{FF2B5EF4-FFF2-40B4-BE49-F238E27FC236}">
                    <a16:creationId xmlns:a16="http://schemas.microsoft.com/office/drawing/2014/main" id="{E014EB72-7897-42E7-8FDF-2BAB084679EF}"/>
                  </a:ext>
                </a:extLst>
              </p:cNvPr>
              <p:cNvSpPr/>
              <p:nvPr/>
            </p:nvSpPr>
            <p:spPr>
              <a:xfrm>
                <a:off x="781783" y="899655"/>
                <a:ext cx="12084324" cy="1198709"/>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DFC5FB3-277F-4461-8139-365F8F360D25}"/>
                  </a:ext>
                </a:extLst>
              </p:cNvPr>
              <p:cNvSpPr txBox="1"/>
              <p:nvPr/>
            </p:nvSpPr>
            <p:spPr>
              <a:xfrm>
                <a:off x="952820" y="1101995"/>
                <a:ext cx="2979098" cy="77921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Discover and use great apps on web + mobile</a:t>
                </a:r>
              </a:p>
            </p:txBody>
          </p:sp>
        </p:grpSp>
        <p:pic>
          <p:nvPicPr>
            <p:cNvPr id="14" name="Picture 13">
              <a:extLst>
                <a:ext uri="{FF2B5EF4-FFF2-40B4-BE49-F238E27FC236}">
                  <a16:creationId xmlns:a16="http://schemas.microsoft.com/office/drawing/2014/main" id="{AF25DD27-EDAD-41EC-A4C1-653BF2C34C80}"/>
                </a:ext>
              </a:extLst>
            </p:cNvPr>
            <p:cNvPicPr>
              <a:picLocks noChangeAspect="1"/>
            </p:cNvPicPr>
            <p:nvPr/>
          </p:nvPicPr>
          <p:blipFill>
            <a:blip r:embed="rId8"/>
            <a:stretch>
              <a:fillRect/>
            </a:stretch>
          </p:blipFill>
          <p:spPr>
            <a:xfrm>
              <a:off x="9499216" y="469042"/>
              <a:ext cx="2086719" cy="1259324"/>
            </a:xfrm>
            <a:prstGeom prst="rect">
              <a:avLst/>
            </a:prstGeom>
            <a:ln>
              <a:noFill/>
            </a:ln>
            <a:effectLst>
              <a:outerShdw blurRad="292100" dist="139700" dir="2700000" algn="tl" rotWithShape="0">
                <a:srgbClr val="333333">
                  <a:alpha val="65000"/>
                </a:srgbClr>
              </a:outerShdw>
            </a:effectLst>
          </p:spPr>
        </p:pic>
        <p:pic>
          <p:nvPicPr>
            <p:cNvPr id="16" name="Picture 21" descr="A picture containing wall, sky&#10;&#10;Description generated with high confidence">
              <a:extLst>
                <a:ext uri="{FF2B5EF4-FFF2-40B4-BE49-F238E27FC236}">
                  <a16:creationId xmlns:a16="http://schemas.microsoft.com/office/drawing/2014/main" id="{13383A7D-5F48-4727-B288-001F7BB2C8BE}"/>
                </a:ext>
              </a:extLst>
            </p:cNvPr>
            <p:cNvPicPr>
              <a:picLocks noChangeAspect="1"/>
            </p:cNvPicPr>
            <p:nvPr/>
          </p:nvPicPr>
          <p:blipFill rotWithShape="1">
            <a:blip r:embed="rId9"/>
            <a:srcRect l="73916" r="-306" b="49339"/>
            <a:stretch/>
          </p:blipFill>
          <p:spPr>
            <a:xfrm>
              <a:off x="8305077" y="476879"/>
              <a:ext cx="693798" cy="1288610"/>
            </a:xfrm>
            <a:prstGeom prst="rect">
              <a:avLst/>
            </a:prstGeom>
          </p:spPr>
        </p:pic>
        <p:grpSp>
          <p:nvGrpSpPr>
            <p:cNvPr id="24" name="Group 23">
              <a:extLst>
                <a:ext uri="{FF2B5EF4-FFF2-40B4-BE49-F238E27FC236}">
                  <a16:creationId xmlns:a16="http://schemas.microsoft.com/office/drawing/2014/main" id="{2BD6AF89-8511-4C20-9652-818680A0C514}"/>
                </a:ext>
              </a:extLst>
            </p:cNvPr>
            <p:cNvGrpSpPr/>
            <p:nvPr/>
          </p:nvGrpSpPr>
          <p:grpSpPr>
            <a:xfrm>
              <a:off x="6139359" y="495701"/>
              <a:ext cx="1665380" cy="1291912"/>
              <a:chOff x="5737378" y="1689537"/>
              <a:chExt cx="4581434" cy="3554032"/>
            </a:xfrm>
          </p:grpSpPr>
          <p:grpSp>
            <p:nvGrpSpPr>
              <p:cNvPr id="25" name="Group 24">
                <a:extLst>
                  <a:ext uri="{FF2B5EF4-FFF2-40B4-BE49-F238E27FC236}">
                    <a16:creationId xmlns:a16="http://schemas.microsoft.com/office/drawing/2014/main" id="{E046362B-2DB9-4163-BD4D-5D73E6558C98}"/>
                  </a:ext>
                </a:extLst>
              </p:cNvPr>
              <p:cNvGrpSpPr/>
              <p:nvPr/>
            </p:nvGrpSpPr>
            <p:grpSpPr>
              <a:xfrm>
                <a:off x="5737378" y="2350101"/>
                <a:ext cx="3413152" cy="2232174"/>
                <a:chOff x="14806409" y="-234538"/>
                <a:chExt cx="10020306" cy="6553200"/>
              </a:xfrm>
            </p:grpSpPr>
            <p:pic>
              <p:nvPicPr>
                <p:cNvPr id="29" name="Picture 28">
                  <a:extLst>
                    <a:ext uri="{FF2B5EF4-FFF2-40B4-BE49-F238E27FC236}">
                      <a16:creationId xmlns:a16="http://schemas.microsoft.com/office/drawing/2014/main" id="{6FFF4CF3-0E6E-4986-81C7-9D5C14694D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06409" y="-234538"/>
                  <a:ext cx="10020306" cy="6553200"/>
                </a:xfrm>
                <a:prstGeom prst="rect">
                  <a:avLst/>
                </a:prstGeom>
                <a:effectLst>
                  <a:glow rad="508000">
                    <a:schemeClr val="bg1">
                      <a:alpha val="15000"/>
                    </a:schemeClr>
                  </a:glow>
                </a:effectLst>
              </p:spPr>
            </p:pic>
            <p:pic>
              <p:nvPicPr>
                <p:cNvPr id="30" name="Picture 29" descr="Screen Clipping">
                  <a:extLst>
                    <a:ext uri="{FF2B5EF4-FFF2-40B4-BE49-F238E27FC236}">
                      <a16:creationId xmlns:a16="http://schemas.microsoft.com/office/drawing/2014/main" id="{BD82E798-609E-43D6-93AB-212A817E37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742112" y="667096"/>
                  <a:ext cx="8148921" cy="4749940"/>
                </a:xfrm>
                <a:prstGeom prst="rect">
                  <a:avLst/>
                </a:prstGeom>
              </p:spPr>
            </p:pic>
          </p:grpSp>
          <p:grpSp>
            <p:nvGrpSpPr>
              <p:cNvPr id="26" name="Group 25">
                <a:extLst>
                  <a:ext uri="{FF2B5EF4-FFF2-40B4-BE49-F238E27FC236}">
                    <a16:creationId xmlns:a16="http://schemas.microsoft.com/office/drawing/2014/main" id="{71E00DDE-569D-4F5A-AE56-05B0211A5F61}"/>
                  </a:ext>
                </a:extLst>
              </p:cNvPr>
              <p:cNvGrpSpPr/>
              <p:nvPr/>
            </p:nvGrpSpPr>
            <p:grpSpPr>
              <a:xfrm>
                <a:off x="8499529" y="1689537"/>
                <a:ext cx="1819283" cy="3554032"/>
                <a:chOff x="8623511" y="1294774"/>
                <a:chExt cx="2712341" cy="5298653"/>
              </a:xfrm>
            </p:grpSpPr>
            <p:pic>
              <p:nvPicPr>
                <p:cNvPr id="28" name="Picture 27">
                  <a:extLst>
                    <a:ext uri="{FF2B5EF4-FFF2-40B4-BE49-F238E27FC236}">
                      <a16:creationId xmlns:a16="http://schemas.microsoft.com/office/drawing/2014/main" id="{5A8E773A-1220-4391-AEDA-5C919F9D1FA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23511" y="1294774"/>
                  <a:ext cx="2712341" cy="5298653"/>
                </a:xfrm>
                <a:prstGeom prst="rect">
                  <a:avLst/>
                </a:prstGeom>
              </p:spPr>
            </p:pic>
            <p:pic>
              <p:nvPicPr>
                <p:cNvPr id="27" name="Picture 26" descr="A close up of a piece of paper&#10;&#10;Description generated with high confidence">
                  <a:extLst>
                    <a:ext uri="{FF2B5EF4-FFF2-40B4-BE49-F238E27FC236}">
                      <a16:creationId xmlns:a16="http://schemas.microsoft.com/office/drawing/2014/main" id="{FD148924-4236-4FFE-B814-62A84E4725EB}"/>
                    </a:ext>
                  </a:extLst>
                </p:cNvPr>
                <p:cNvPicPr>
                  <a:picLocks noChangeAspect="1"/>
                </p:cNvPicPr>
                <p:nvPr/>
              </p:nvPicPr>
              <p:blipFill>
                <a:blip r:embed="rId13"/>
                <a:stretch>
                  <a:fillRect/>
                </a:stretch>
              </p:blipFill>
              <p:spPr>
                <a:xfrm>
                  <a:off x="8914005" y="2087525"/>
                  <a:ext cx="2118732" cy="3766922"/>
                </a:xfrm>
                <a:prstGeom prst="rect">
                  <a:avLst/>
                </a:prstGeom>
              </p:spPr>
            </p:pic>
          </p:grpSp>
        </p:grpSp>
      </p:grpSp>
      <p:grpSp>
        <p:nvGrpSpPr>
          <p:cNvPr id="36" name="Group 35">
            <a:extLst>
              <a:ext uri="{FF2B5EF4-FFF2-40B4-BE49-F238E27FC236}">
                <a16:creationId xmlns:a16="http://schemas.microsoft.com/office/drawing/2014/main" id="{8C118BD6-CD92-4560-BFDE-7025815707F0}"/>
              </a:ext>
            </a:extLst>
          </p:cNvPr>
          <p:cNvGrpSpPr/>
          <p:nvPr/>
        </p:nvGrpSpPr>
        <p:grpSpPr>
          <a:xfrm>
            <a:off x="766415" y="5394354"/>
            <a:ext cx="10773706" cy="1123910"/>
            <a:chOff x="781783" y="5228031"/>
            <a:chExt cx="12084325" cy="1260635"/>
          </a:xfrm>
        </p:grpSpPr>
        <p:grpSp>
          <p:nvGrpSpPr>
            <p:cNvPr id="12" name="Group 11">
              <a:extLst>
                <a:ext uri="{FF2B5EF4-FFF2-40B4-BE49-F238E27FC236}">
                  <a16:creationId xmlns:a16="http://schemas.microsoft.com/office/drawing/2014/main" id="{259E30DC-BC70-49F2-BDBB-3F96637788BA}"/>
                </a:ext>
              </a:extLst>
            </p:cNvPr>
            <p:cNvGrpSpPr/>
            <p:nvPr/>
          </p:nvGrpSpPr>
          <p:grpSpPr>
            <a:xfrm>
              <a:off x="781783" y="5499480"/>
              <a:ext cx="12084325" cy="989186"/>
              <a:chOff x="781783" y="5135413"/>
              <a:chExt cx="12084325" cy="1198709"/>
            </a:xfrm>
          </p:grpSpPr>
          <p:sp>
            <p:nvSpPr>
              <p:cNvPr id="10" name="Rectangle 9">
                <a:extLst>
                  <a:ext uri="{FF2B5EF4-FFF2-40B4-BE49-F238E27FC236}">
                    <a16:creationId xmlns:a16="http://schemas.microsoft.com/office/drawing/2014/main" id="{6BCB86E0-9338-42C6-8B74-1B97BAA3B0D6}"/>
                  </a:ext>
                </a:extLst>
              </p:cNvPr>
              <p:cNvSpPr/>
              <p:nvPr/>
            </p:nvSpPr>
            <p:spPr>
              <a:xfrm>
                <a:off x="781783" y="5135413"/>
                <a:ext cx="12084325" cy="1198709"/>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41146EB-1410-4308-98D1-F99504B732F5}"/>
                  </a:ext>
                </a:extLst>
              </p:cNvPr>
              <p:cNvSpPr txBox="1"/>
              <p:nvPr/>
            </p:nvSpPr>
            <p:spPr>
              <a:xfrm>
                <a:off x="952819" y="5273100"/>
                <a:ext cx="3524237" cy="77922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Share and manage quality apps, work efficiently across projects</a:t>
                </a:r>
              </a:p>
            </p:txBody>
          </p:sp>
        </p:grpSp>
        <p:pic>
          <p:nvPicPr>
            <p:cNvPr id="31" name="Picture 30">
              <a:extLst>
                <a:ext uri="{FF2B5EF4-FFF2-40B4-BE49-F238E27FC236}">
                  <a16:creationId xmlns:a16="http://schemas.microsoft.com/office/drawing/2014/main" id="{DCDA0EBA-539E-45B3-B7CF-1EBEE9F50BB7}"/>
                </a:ext>
              </a:extLst>
            </p:cNvPr>
            <p:cNvPicPr>
              <a:picLocks noChangeAspect="1"/>
            </p:cNvPicPr>
            <p:nvPr/>
          </p:nvPicPr>
          <p:blipFill>
            <a:blip r:embed="rId14"/>
            <a:stretch>
              <a:fillRect/>
            </a:stretch>
          </p:blipFill>
          <p:spPr>
            <a:xfrm>
              <a:off x="9499217" y="5228031"/>
              <a:ext cx="1673942" cy="1123733"/>
            </a:xfrm>
            <a:prstGeom prst="rect">
              <a:avLst/>
            </a:prstGeom>
            <a:effectLst>
              <a:outerShdw blurRad="177800" dist="177800" dir="5400000" algn="t" rotWithShape="0">
                <a:prstClr val="black">
                  <a:alpha val="18000"/>
                </a:prstClr>
              </a:outerShdw>
            </a:effectLst>
          </p:spPr>
        </p:pic>
        <p:pic>
          <p:nvPicPr>
            <p:cNvPr id="32" name="Picture 31">
              <a:extLst>
                <a:ext uri="{FF2B5EF4-FFF2-40B4-BE49-F238E27FC236}">
                  <a16:creationId xmlns:a16="http://schemas.microsoft.com/office/drawing/2014/main" id="{D6388FBB-824F-464E-A77F-CC32C708A351}"/>
                </a:ext>
              </a:extLst>
            </p:cNvPr>
            <p:cNvPicPr>
              <a:picLocks noChangeAspect="1"/>
            </p:cNvPicPr>
            <p:nvPr/>
          </p:nvPicPr>
          <p:blipFill rotWithShape="1">
            <a:blip r:embed="rId15"/>
            <a:srcRect t="7232"/>
            <a:stretch/>
          </p:blipFill>
          <p:spPr>
            <a:xfrm>
              <a:off x="6935894" y="5228031"/>
              <a:ext cx="1869894" cy="1126371"/>
            </a:xfrm>
            <a:prstGeom prst="rect">
              <a:avLst/>
            </a:prstGeom>
            <a:ln>
              <a:noFill/>
            </a:ln>
            <a:effectLst>
              <a:outerShdw blurRad="292100" dist="139700" dir="2700000" algn="tl" rotWithShape="0">
                <a:srgbClr val="333333">
                  <a:alpha val="65000"/>
                </a:srgbClr>
              </a:outerShdw>
            </a:effectLst>
          </p:spPr>
        </p:pic>
      </p:grpSp>
      <p:grpSp>
        <p:nvGrpSpPr>
          <p:cNvPr id="37" name="Group 36">
            <a:extLst>
              <a:ext uri="{FF2B5EF4-FFF2-40B4-BE49-F238E27FC236}">
                <a16:creationId xmlns:a16="http://schemas.microsoft.com/office/drawing/2014/main" id="{99A131E4-1F48-4C96-A42D-1B2F1CE562A7}"/>
              </a:ext>
            </a:extLst>
          </p:cNvPr>
          <p:cNvGrpSpPr/>
          <p:nvPr/>
        </p:nvGrpSpPr>
        <p:grpSpPr>
          <a:xfrm>
            <a:off x="766415" y="478797"/>
            <a:ext cx="683147" cy="683147"/>
            <a:chOff x="5057437" y="1364391"/>
            <a:chExt cx="820852" cy="820852"/>
          </a:xfrm>
          <a:effectLst>
            <a:outerShdw blurRad="165100" dist="254000" dir="5400000" sx="72000" sy="72000" algn="t" rotWithShape="0">
              <a:prstClr val="black">
                <a:alpha val="40000"/>
              </a:prstClr>
            </a:outerShdw>
          </a:effectLst>
        </p:grpSpPr>
        <p:sp>
          <p:nvSpPr>
            <p:cNvPr id="38" name="Oval 37">
              <a:extLst>
                <a:ext uri="{FF2B5EF4-FFF2-40B4-BE49-F238E27FC236}">
                  <a16:creationId xmlns:a16="http://schemas.microsoft.com/office/drawing/2014/main" id="{7A603457-1836-4499-A21C-584053E8D7DF}"/>
                </a:ext>
              </a:extLst>
            </p:cNvPr>
            <p:cNvSpPr/>
            <p:nvPr/>
          </p:nvSpPr>
          <p:spPr bwMode="auto">
            <a:xfrm>
              <a:off x="5057437" y="1364391"/>
              <a:ext cx="820852" cy="820852"/>
            </a:xfrm>
            <a:prstGeom prst="ellipse">
              <a:avLst/>
            </a:prstGeom>
            <a:solidFill>
              <a:srgbClr val="5C005C"/>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4">
              <a:extLst>
                <a:ext uri="{FF2B5EF4-FFF2-40B4-BE49-F238E27FC236}">
                  <a16:creationId xmlns:a16="http://schemas.microsoft.com/office/drawing/2014/main" id="{85C8D127-BEF7-4E0D-B6CA-C0D8D7C498A9}"/>
                </a:ext>
              </a:extLst>
            </p:cNvPr>
            <p:cNvGrpSpPr>
              <a:grpSpLocks noChangeAspect="1"/>
            </p:cNvGrpSpPr>
            <p:nvPr/>
          </p:nvGrpSpPr>
          <p:grpSpPr bwMode="auto">
            <a:xfrm>
              <a:off x="5280297" y="1630479"/>
              <a:ext cx="375132" cy="288676"/>
              <a:chOff x="2880" y="2176"/>
              <a:chExt cx="256" cy="197"/>
            </a:xfrm>
            <a:solidFill>
              <a:srgbClr val="D2D2D2"/>
            </a:solidFill>
          </p:grpSpPr>
          <p:sp>
            <p:nvSpPr>
              <p:cNvPr id="40" name="Freeform 5">
                <a:extLst>
                  <a:ext uri="{FF2B5EF4-FFF2-40B4-BE49-F238E27FC236}">
                    <a16:creationId xmlns:a16="http://schemas.microsoft.com/office/drawing/2014/main" id="{4A54FC02-8AB8-441F-85BF-8D76F867595B}"/>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99D97C06-BF62-4F15-89B0-02E29176303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7">
                <a:extLst>
                  <a:ext uri="{FF2B5EF4-FFF2-40B4-BE49-F238E27FC236}">
                    <a16:creationId xmlns:a16="http://schemas.microsoft.com/office/drawing/2014/main" id="{F965623D-0DB0-495B-A1A2-63FB8C18E7ED}"/>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8">
                <a:extLst>
                  <a:ext uri="{FF2B5EF4-FFF2-40B4-BE49-F238E27FC236}">
                    <a16:creationId xmlns:a16="http://schemas.microsoft.com/office/drawing/2014/main" id="{8266DDB4-FE64-4FA9-AF77-C39EF339E61A}"/>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9">
                <a:extLst>
                  <a:ext uri="{FF2B5EF4-FFF2-40B4-BE49-F238E27FC236}">
                    <a16:creationId xmlns:a16="http://schemas.microsoft.com/office/drawing/2014/main" id="{5DEA5828-8719-464B-8B77-6A5CD37C8A0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5" name="TextBox 44">
            <a:extLst>
              <a:ext uri="{FF2B5EF4-FFF2-40B4-BE49-F238E27FC236}">
                <a16:creationId xmlns:a16="http://schemas.microsoft.com/office/drawing/2014/main" id="{8BB3203A-017F-4338-8A11-90E7E6F94F39}"/>
              </a:ext>
            </a:extLst>
          </p:cNvPr>
          <p:cNvSpPr txBox="1"/>
          <p:nvPr/>
        </p:nvSpPr>
        <p:spPr>
          <a:xfrm>
            <a:off x="1547613" y="624825"/>
            <a:ext cx="8993480" cy="36207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PowerApps offers a robust set of tools for building, delivering, and using business applications </a:t>
            </a:r>
          </a:p>
        </p:txBody>
      </p:sp>
      <p:pic>
        <p:nvPicPr>
          <p:cNvPr id="54" name="Picture 53">
            <a:extLst>
              <a:ext uri="{FF2B5EF4-FFF2-40B4-BE49-F238E27FC236}">
                <a16:creationId xmlns:a16="http://schemas.microsoft.com/office/drawing/2014/main" id="{46F5A765-2257-4B19-A406-795A49A5D63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spTree>
    <p:extLst>
      <p:ext uri="{BB962C8B-B14F-4D97-AF65-F5344CB8AC3E}">
        <p14:creationId xmlns:p14="http://schemas.microsoft.com/office/powerpoint/2010/main" val="404887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8.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8BB3203A-017F-4338-8A11-90E7E6F94F39}"/>
              </a:ext>
            </a:extLst>
          </p:cNvPr>
          <p:cNvSpPr txBox="1"/>
          <p:nvPr/>
        </p:nvSpPr>
        <p:spPr>
          <a:xfrm>
            <a:off x="1547613" y="624825"/>
            <a:ext cx="8993480" cy="36207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Microsoft Flow offers quick modeling and automation of business processes </a:t>
            </a:r>
          </a:p>
        </p:txBody>
      </p:sp>
      <p:grpSp>
        <p:nvGrpSpPr>
          <p:cNvPr id="21" name="Group 20">
            <a:extLst>
              <a:ext uri="{FF2B5EF4-FFF2-40B4-BE49-F238E27FC236}">
                <a16:creationId xmlns:a16="http://schemas.microsoft.com/office/drawing/2014/main" id="{20A83A16-EA0F-492B-AB6B-883EE522768F}"/>
              </a:ext>
            </a:extLst>
          </p:cNvPr>
          <p:cNvGrpSpPr/>
          <p:nvPr/>
        </p:nvGrpSpPr>
        <p:grpSpPr>
          <a:xfrm>
            <a:off x="755797" y="462332"/>
            <a:ext cx="683147" cy="683147"/>
            <a:chOff x="4726930" y="4471473"/>
            <a:chExt cx="703088" cy="703088"/>
          </a:xfrm>
          <a:effectLst>
            <a:outerShdw blurRad="177800" dist="177800" dir="5400000" algn="t" rotWithShape="0">
              <a:prstClr val="black">
                <a:alpha val="10000"/>
              </a:prstClr>
            </a:outerShdw>
          </a:effectLst>
        </p:grpSpPr>
        <p:sp>
          <p:nvSpPr>
            <p:cNvPr id="22" name="Oval 21">
              <a:extLst>
                <a:ext uri="{FF2B5EF4-FFF2-40B4-BE49-F238E27FC236}">
                  <a16:creationId xmlns:a16="http://schemas.microsoft.com/office/drawing/2014/main" id="{1FD9ADD2-0CF6-40AB-9298-EE093F327C92}"/>
                </a:ext>
              </a:extLst>
            </p:cNvPr>
            <p:cNvSpPr/>
            <p:nvPr/>
          </p:nvSpPr>
          <p:spPr bwMode="auto">
            <a:xfrm>
              <a:off x="4726930" y="4471473"/>
              <a:ext cx="703088" cy="703088"/>
            </a:xfrm>
            <a:prstGeom prst="ellips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678D3E8A-31A6-4115-8BF8-5B48E32D9410}"/>
                </a:ext>
              </a:extLst>
            </p:cNvPr>
            <p:cNvGrpSpPr/>
            <p:nvPr/>
          </p:nvGrpSpPr>
          <p:grpSpPr>
            <a:xfrm>
              <a:off x="4902990" y="4689695"/>
              <a:ext cx="350968" cy="266644"/>
              <a:chOff x="-1146792" y="678443"/>
              <a:chExt cx="1017587" cy="773113"/>
            </a:xfrm>
            <a:solidFill>
              <a:srgbClr val="D2D2D2"/>
            </a:solidFill>
          </p:grpSpPr>
          <p:sp>
            <p:nvSpPr>
              <p:cNvPr id="24" name="Freeform 5">
                <a:extLst>
                  <a:ext uri="{FF2B5EF4-FFF2-40B4-BE49-F238E27FC236}">
                    <a16:creationId xmlns:a16="http://schemas.microsoft.com/office/drawing/2014/main" id="{2CE9CFF8-5C4A-4052-9F0C-630B6B3390C7}"/>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6">
                <a:extLst>
                  <a:ext uri="{FF2B5EF4-FFF2-40B4-BE49-F238E27FC236}">
                    <a16:creationId xmlns:a16="http://schemas.microsoft.com/office/drawing/2014/main" id="{F9B9E582-537E-4601-9C63-52F6FF2512A8}"/>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A045EA6A-4454-4894-A851-634AAF8FC64D}"/>
              </a:ext>
            </a:extLst>
          </p:cNvPr>
          <p:cNvGrpSpPr/>
          <p:nvPr/>
        </p:nvGrpSpPr>
        <p:grpSpPr>
          <a:xfrm>
            <a:off x="766415" y="3004056"/>
            <a:ext cx="10773705" cy="881903"/>
            <a:chOff x="781783" y="2325701"/>
            <a:chExt cx="12084324" cy="1198709"/>
          </a:xfrm>
        </p:grpSpPr>
        <p:sp>
          <p:nvSpPr>
            <p:cNvPr id="31" name="Rectangle 30">
              <a:extLst>
                <a:ext uri="{FF2B5EF4-FFF2-40B4-BE49-F238E27FC236}">
                  <a16:creationId xmlns:a16="http://schemas.microsoft.com/office/drawing/2014/main" id="{E4DDE13A-5E0A-4091-9E26-4E2E36F120F6}"/>
                </a:ext>
              </a:extLst>
            </p:cNvPr>
            <p:cNvSpPr/>
            <p:nvPr/>
          </p:nvSpPr>
          <p:spPr>
            <a:xfrm>
              <a:off x="781783" y="2325701"/>
              <a:ext cx="12084324" cy="1198709"/>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D3AD4D4-6356-4509-BC87-B1B1ED4C54BE}"/>
                </a:ext>
              </a:extLst>
            </p:cNvPr>
            <p:cNvSpPr txBox="1"/>
            <p:nvPr/>
          </p:nvSpPr>
          <p:spPr>
            <a:xfrm>
              <a:off x="952819" y="2410879"/>
              <a:ext cx="4152053" cy="781423"/>
            </a:xfrm>
            <a:prstGeom prst="rect">
              <a:avLst/>
            </a:prstGeom>
            <a:noFill/>
          </p:spPr>
          <p:txBody>
            <a:bodyPr wrap="square" rtlCol="0">
              <a:spAutoFit/>
            </a:bodyPr>
            <a:lstStyle/>
            <a:p>
              <a:pPr marL="0" marR="0" lvl="1" indent="0" algn="l" defTabSz="914400" rtl="0" eaLnBrk="1" fontAlgn="base" latinLnBrk="0" hangingPunct="1">
                <a:lnSpc>
                  <a:spcPct val="100000"/>
                </a:lnSpc>
                <a:spcBef>
                  <a:spcPts val="1200"/>
                </a:spcBef>
                <a:spcAft>
                  <a:spcPct val="0"/>
                </a:spcAft>
                <a:buClr>
                  <a:srgbClr val="E7E6E6">
                    <a:lumMod val="50000"/>
                  </a:srgbClr>
                </a:buClr>
                <a:buSzTx/>
                <a:buFontTx/>
                <a:buNone/>
                <a:tabLst/>
                <a:defRPr/>
              </a:pPr>
              <a:r>
                <a:rPr kumimoji="0" lang="en-US" sz="1568" b="0" i="0" u="none" strike="noStrike" kern="1200" cap="none" spc="0" normalizeH="0" baseline="0" noProof="0" dirty="0">
                  <a:ln>
                    <a:noFill/>
                  </a:ln>
                  <a:solidFill>
                    <a:prstClr val="black"/>
                  </a:solidFill>
                  <a:effectLst/>
                  <a:uLnTx/>
                  <a:uFillTx/>
                  <a:latin typeface="Calibri" panose="020F0502020204030204"/>
                  <a:ea typeface="+mn-ea"/>
                  <a:cs typeface="+mn-cs"/>
                </a:rPr>
                <a:t>Read and write data in any of the 250+ connectors in integration workflows</a:t>
              </a:r>
            </a:p>
          </p:txBody>
        </p:sp>
      </p:grpSp>
      <p:grpSp>
        <p:nvGrpSpPr>
          <p:cNvPr id="34" name="Group 33">
            <a:extLst>
              <a:ext uri="{FF2B5EF4-FFF2-40B4-BE49-F238E27FC236}">
                <a16:creationId xmlns:a16="http://schemas.microsoft.com/office/drawing/2014/main" id="{9B8EFB19-1E05-4F2B-A0EA-22BCCFFF9195}"/>
              </a:ext>
            </a:extLst>
          </p:cNvPr>
          <p:cNvGrpSpPr/>
          <p:nvPr/>
        </p:nvGrpSpPr>
        <p:grpSpPr>
          <a:xfrm>
            <a:off x="766415" y="4367218"/>
            <a:ext cx="10773705" cy="881903"/>
            <a:chOff x="781783" y="3798221"/>
            <a:chExt cx="12084324" cy="1198709"/>
          </a:xfrm>
        </p:grpSpPr>
        <p:sp>
          <p:nvSpPr>
            <p:cNvPr id="38" name="Rectangle 37">
              <a:extLst>
                <a:ext uri="{FF2B5EF4-FFF2-40B4-BE49-F238E27FC236}">
                  <a16:creationId xmlns:a16="http://schemas.microsoft.com/office/drawing/2014/main" id="{4B0DAA5B-5B1C-45AB-B20E-82B1914CD8F2}"/>
                </a:ext>
              </a:extLst>
            </p:cNvPr>
            <p:cNvSpPr/>
            <p:nvPr/>
          </p:nvSpPr>
          <p:spPr>
            <a:xfrm>
              <a:off x="781783" y="3798221"/>
              <a:ext cx="12084324" cy="1198709"/>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925AC323-95A4-4B66-9310-1005D117AC5D}"/>
                </a:ext>
              </a:extLst>
            </p:cNvPr>
            <p:cNvSpPr txBox="1"/>
            <p:nvPr/>
          </p:nvSpPr>
          <p:spPr>
            <a:xfrm>
              <a:off x="942980" y="3867414"/>
              <a:ext cx="4045483" cy="781423"/>
            </a:xfrm>
            <a:prstGeom prst="rect">
              <a:avLst/>
            </a:prstGeom>
            <a:noFill/>
          </p:spPr>
          <p:txBody>
            <a:bodyPr wrap="square" rtlCol="0">
              <a:spAutoFit/>
            </a:bodyPr>
            <a:lstStyle/>
            <a:p>
              <a:pPr marL="0" marR="0" lvl="1" indent="0" algn="l" defTabSz="914400" rtl="0" eaLnBrk="1" fontAlgn="base" latinLnBrk="0" hangingPunct="1">
                <a:lnSpc>
                  <a:spcPct val="100000"/>
                </a:lnSpc>
                <a:spcBef>
                  <a:spcPts val="1200"/>
                </a:spcBef>
                <a:spcAft>
                  <a:spcPct val="0"/>
                </a:spcAft>
                <a:buClr>
                  <a:srgbClr val="E7E6E6">
                    <a:lumMod val="50000"/>
                  </a:srgbClr>
                </a:buClr>
                <a:buSzTx/>
                <a:buFontTx/>
                <a:buNone/>
                <a:tabLst/>
                <a:defRPr/>
              </a:pPr>
              <a:r>
                <a:rPr kumimoji="0" lang="en-US" sz="1568" b="0" i="0" u="none" strike="noStrike" kern="1200" cap="none" spc="0" normalizeH="0" baseline="0" noProof="0" dirty="0">
                  <a:ln>
                    <a:noFill/>
                  </a:ln>
                  <a:solidFill>
                    <a:prstClr val="black"/>
                  </a:solidFill>
                  <a:effectLst/>
                  <a:uLnTx/>
                  <a:uFillTx/>
                  <a:latin typeface="Calibri" panose="020F0502020204030204"/>
                  <a:ea typeface="+mn-ea"/>
                  <a:cs typeface="+mn-cs"/>
                </a:rPr>
                <a:t>Integrate with modern approvals, use simple or complex conditional branching</a:t>
              </a:r>
            </a:p>
          </p:txBody>
        </p:sp>
      </p:grpSp>
      <p:grpSp>
        <p:nvGrpSpPr>
          <p:cNvPr id="41" name="Group 40">
            <a:extLst>
              <a:ext uri="{FF2B5EF4-FFF2-40B4-BE49-F238E27FC236}">
                <a16:creationId xmlns:a16="http://schemas.microsoft.com/office/drawing/2014/main" id="{A2A42237-785F-4A7F-93ED-EC4E6AC26C4B}"/>
              </a:ext>
            </a:extLst>
          </p:cNvPr>
          <p:cNvGrpSpPr/>
          <p:nvPr/>
        </p:nvGrpSpPr>
        <p:grpSpPr>
          <a:xfrm>
            <a:off x="766415" y="1717484"/>
            <a:ext cx="10773705" cy="881902"/>
            <a:chOff x="781783" y="899655"/>
            <a:chExt cx="12084324" cy="1198709"/>
          </a:xfrm>
        </p:grpSpPr>
        <p:sp>
          <p:nvSpPr>
            <p:cNvPr id="52" name="Rectangle 51">
              <a:extLst>
                <a:ext uri="{FF2B5EF4-FFF2-40B4-BE49-F238E27FC236}">
                  <a16:creationId xmlns:a16="http://schemas.microsoft.com/office/drawing/2014/main" id="{F453FF92-656F-4F07-843E-F0E6E4B2AD4C}"/>
                </a:ext>
              </a:extLst>
            </p:cNvPr>
            <p:cNvSpPr/>
            <p:nvPr/>
          </p:nvSpPr>
          <p:spPr>
            <a:xfrm>
              <a:off x="781783" y="899655"/>
              <a:ext cx="12084324" cy="1198709"/>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97EB6C9A-797C-4858-9BC5-64ECBF2CCAC3}"/>
                </a:ext>
              </a:extLst>
            </p:cNvPr>
            <p:cNvSpPr txBox="1"/>
            <p:nvPr/>
          </p:nvSpPr>
          <p:spPr>
            <a:xfrm>
              <a:off x="961751" y="988542"/>
              <a:ext cx="4143121" cy="781424"/>
            </a:xfrm>
            <a:prstGeom prst="rect">
              <a:avLst/>
            </a:prstGeom>
            <a:noFill/>
          </p:spPr>
          <p:txBody>
            <a:bodyPr wrap="square" rtlCol="0">
              <a:spAutoFit/>
            </a:bodyPr>
            <a:lstStyle/>
            <a:p>
              <a:pPr marL="0" marR="0" lvl="1" indent="0" algn="l" defTabSz="914400" rtl="0" eaLnBrk="1" fontAlgn="base" latinLnBrk="0" hangingPunct="1">
                <a:lnSpc>
                  <a:spcPct val="100000"/>
                </a:lnSpc>
                <a:spcBef>
                  <a:spcPts val="1200"/>
                </a:spcBef>
                <a:spcAft>
                  <a:spcPct val="0"/>
                </a:spcAft>
                <a:buClr>
                  <a:srgbClr val="E7E6E6">
                    <a:lumMod val="50000"/>
                  </a:srgbClr>
                </a:buClr>
                <a:buSzTx/>
                <a:buFontTx/>
                <a:buNone/>
                <a:tabLst/>
                <a:defRPr/>
              </a:pPr>
              <a:r>
                <a:rPr kumimoji="0" lang="en-US" sz="1568" b="0" i="0" u="none" strike="noStrike" kern="1200" cap="none" spc="0" normalizeH="0" baseline="0" noProof="0" dirty="0">
                  <a:ln>
                    <a:noFill/>
                  </a:ln>
                  <a:solidFill>
                    <a:prstClr val="black"/>
                  </a:solidFill>
                  <a:effectLst/>
                  <a:uLnTx/>
                  <a:uFillTx/>
                  <a:latin typeface="Calibri" panose="020F0502020204030204"/>
                  <a:ea typeface="+mn-ea"/>
                  <a:cs typeface="+mn-cs"/>
                </a:rPr>
                <a:t>Process 400+ triggers out-of-box and custom events through custom connectors</a:t>
              </a:r>
            </a:p>
          </p:txBody>
        </p:sp>
      </p:grpSp>
      <p:grpSp>
        <p:nvGrpSpPr>
          <p:cNvPr id="63" name="Group 62">
            <a:extLst>
              <a:ext uri="{FF2B5EF4-FFF2-40B4-BE49-F238E27FC236}">
                <a16:creationId xmlns:a16="http://schemas.microsoft.com/office/drawing/2014/main" id="{F7257EFF-B513-49A6-BFCD-3F1C45B3249E}"/>
              </a:ext>
            </a:extLst>
          </p:cNvPr>
          <p:cNvGrpSpPr/>
          <p:nvPr/>
        </p:nvGrpSpPr>
        <p:grpSpPr>
          <a:xfrm>
            <a:off x="766415" y="5636358"/>
            <a:ext cx="10773706" cy="881900"/>
            <a:chOff x="781783" y="5135413"/>
            <a:chExt cx="12084325" cy="1198709"/>
          </a:xfrm>
        </p:grpSpPr>
        <p:sp>
          <p:nvSpPr>
            <p:cNvPr id="66" name="Rectangle 65">
              <a:extLst>
                <a:ext uri="{FF2B5EF4-FFF2-40B4-BE49-F238E27FC236}">
                  <a16:creationId xmlns:a16="http://schemas.microsoft.com/office/drawing/2014/main" id="{3E786FCB-B58C-4294-AEC3-F43F9499E84B}"/>
                </a:ext>
              </a:extLst>
            </p:cNvPr>
            <p:cNvSpPr/>
            <p:nvPr/>
          </p:nvSpPr>
          <p:spPr>
            <a:xfrm>
              <a:off x="781783" y="5135413"/>
              <a:ext cx="12084325" cy="1198709"/>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3D367657-5DAB-4F5A-BDD4-21FE959D5511}"/>
                </a:ext>
              </a:extLst>
            </p:cNvPr>
            <p:cNvSpPr txBox="1"/>
            <p:nvPr/>
          </p:nvSpPr>
          <p:spPr>
            <a:xfrm>
              <a:off x="952819" y="5201402"/>
              <a:ext cx="3524237" cy="1109386"/>
            </a:xfrm>
            <a:prstGeom prst="rect">
              <a:avLst/>
            </a:prstGeom>
            <a:noFill/>
          </p:spPr>
          <p:txBody>
            <a:bodyPr wrap="square" rtlCol="0">
              <a:spAutoFit/>
            </a:bodyPr>
            <a:lstStyle/>
            <a:p>
              <a:pPr marL="0" marR="0" lvl="1" indent="0" algn="l" defTabSz="914400" rtl="0" eaLnBrk="1" fontAlgn="base" latinLnBrk="0" hangingPunct="1">
                <a:lnSpc>
                  <a:spcPct val="100000"/>
                </a:lnSpc>
                <a:spcBef>
                  <a:spcPts val="1200"/>
                </a:spcBef>
                <a:spcAft>
                  <a:spcPct val="0"/>
                </a:spcAft>
                <a:buClr>
                  <a:srgbClr val="E7E6E6">
                    <a:lumMod val="50000"/>
                  </a:srgbClr>
                </a:buClr>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Collaborate with Team Flows, and distribute for self-service using built-in governance and access control</a:t>
              </a:r>
            </a:p>
          </p:txBody>
        </p:sp>
      </p:grpSp>
      <p:grpSp>
        <p:nvGrpSpPr>
          <p:cNvPr id="68" name="Group 67">
            <a:extLst>
              <a:ext uri="{FF2B5EF4-FFF2-40B4-BE49-F238E27FC236}">
                <a16:creationId xmlns:a16="http://schemas.microsoft.com/office/drawing/2014/main" id="{92769BB5-04AC-4EF5-BAE0-D162AFE6D26F}"/>
              </a:ext>
            </a:extLst>
          </p:cNvPr>
          <p:cNvGrpSpPr/>
          <p:nvPr/>
        </p:nvGrpSpPr>
        <p:grpSpPr>
          <a:xfrm>
            <a:off x="7830973" y="1177225"/>
            <a:ext cx="2053787" cy="1283676"/>
            <a:chOff x="6858837" y="1717927"/>
            <a:chExt cx="4275136" cy="3025527"/>
          </a:xfrm>
        </p:grpSpPr>
        <p:pic>
          <p:nvPicPr>
            <p:cNvPr id="69" name="Picture 68" descr="A picture containing electronics, display, monitor, screenshot&#10;&#10;Description generated with high confidence">
              <a:extLst>
                <a:ext uri="{FF2B5EF4-FFF2-40B4-BE49-F238E27FC236}">
                  <a16:creationId xmlns:a16="http://schemas.microsoft.com/office/drawing/2014/main" id="{872434D4-D6AA-4701-8850-FAB895D3C678}"/>
                </a:ext>
              </a:extLst>
            </p:cNvPr>
            <p:cNvPicPr>
              <a:picLocks noChangeAspect="1"/>
            </p:cNvPicPr>
            <p:nvPr/>
          </p:nvPicPr>
          <p:blipFill rotWithShape="1">
            <a:blip r:embed="rId2">
              <a:extLst>
                <a:ext uri="{28A0092B-C50C-407E-A947-70E740481C1C}">
                  <a14:useLocalDpi xmlns:a14="http://schemas.microsoft.com/office/drawing/2010/main" val="0"/>
                </a:ext>
              </a:extLst>
            </a:blip>
            <a:srcRect b="23226"/>
            <a:stretch/>
          </p:blipFill>
          <p:spPr>
            <a:xfrm>
              <a:off x="6858837" y="1717927"/>
              <a:ext cx="4275136" cy="3025527"/>
            </a:xfrm>
            <a:prstGeom prst="rect">
              <a:avLst/>
            </a:prstGeom>
            <a:effectLst/>
          </p:spPr>
        </p:pic>
        <p:pic>
          <p:nvPicPr>
            <p:cNvPr id="70" name="Picture 69">
              <a:extLst>
                <a:ext uri="{FF2B5EF4-FFF2-40B4-BE49-F238E27FC236}">
                  <a16:creationId xmlns:a16="http://schemas.microsoft.com/office/drawing/2014/main" id="{6787E036-89CD-4AA8-B28D-6719835A4FE9}"/>
                </a:ext>
              </a:extLst>
            </p:cNvPr>
            <p:cNvPicPr>
              <a:picLocks noChangeAspect="1"/>
            </p:cNvPicPr>
            <p:nvPr/>
          </p:nvPicPr>
          <p:blipFill rotWithShape="1">
            <a:blip r:embed="rId3"/>
            <a:srcRect t="1" b="-5970"/>
            <a:stretch/>
          </p:blipFill>
          <p:spPr>
            <a:xfrm>
              <a:off x="7078278" y="2025649"/>
              <a:ext cx="3900618" cy="2602191"/>
            </a:xfrm>
            <a:prstGeom prst="rect">
              <a:avLst/>
            </a:prstGeom>
            <a:solidFill>
              <a:schemeClr val="bg1"/>
            </a:solidFill>
            <a:effectLst/>
          </p:spPr>
        </p:pic>
      </p:grpSp>
      <p:grpSp>
        <p:nvGrpSpPr>
          <p:cNvPr id="71" name="Group 70">
            <a:extLst>
              <a:ext uri="{FF2B5EF4-FFF2-40B4-BE49-F238E27FC236}">
                <a16:creationId xmlns:a16="http://schemas.microsoft.com/office/drawing/2014/main" id="{FAD79AA5-0FEC-4B40-8EF7-A2CE73076473}"/>
              </a:ext>
            </a:extLst>
          </p:cNvPr>
          <p:cNvGrpSpPr/>
          <p:nvPr/>
        </p:nvGrpSpPr>
        <p:grpSpPr>
          <a:xfrm>
            <a:off x="6487661" y="1240512"/>
            <a:ext cx="676129" cy="1283676"/>
            <a:chOff x="8594655" y="3221970"/>
            <a:chExt cx="1917740" cy="3287555"/>
          </a:xfrm>
        </p:grpSpPr>
        <p:pic>
          <p:nvPicPr>
            <p:cNvPr id="72" name="Picture 71" descr="A close up of a logo&#10;&#10;Description generated with high confidence">
              <a:extLst>
                <a:ext uri="{FF2B5EF4-FFF2-40B4-BE49-F238E27FC236}">
                  <a16:creationId xmlns:a16="http://schemas.microsoft.com/office/drawing/2014/main" id="{969ACF07-0A50-429F-8FA8-A82AD1C7F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551" y="3525028"/>
              <a:ext cx="1527354" cy="2502096"/>
            </a:xfrm>
            <a:prstGeom prst="rect">
              <a:avLst/>
            </a:prstGeom>
          </p:spPr>
        </p:pic>
        <p:pic>
          <p:nvPicPr>
            <p:cNvPr id="73" name="Picture 72" descr="A screen shot of a computer&#10;&#10;Description generated with very high confidence">
              <a:extLst>
                <a:ext uri="{FF2B5EF4-FFF2-40B4-BE49-F238E27FC236}">
                  <a16:creationId xmlns:a16="http://schemas.microsoft.com/office/drawing/2014/main" id="{7AFDCBF1-DF23-46A4-A626-D0BEB49D5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4655" y="3221970"/>
              <a:ext cx="1917740" cy="3287555"/>
            </a:xfrm>
            <a:prstGeom prst="rect">
              <a:avLst/>
            </a:prstGeom>
          </p:spPr>
        </p:pic>
      </p:grpSp>
      <p:pic>
        <p:nvPicPr>
          <p:cNvPr id="76" name="Picture 75" descr="A screenshot of a computer&#10;&#10;Description generated with very high confidence">
            <a:extLst>
              <a:ext uri="{FF2B5EF4-FFF2-40B4-BE49-F238E27FC236}">
                <a16:creationId xmlns:a16="http://schemas.microsoft.com/office/drawing/2014/main" id="{C79F291A-2D81-4818-AA70-9ECB26C65469}"/>
              </a:ext>
            </a:extLst>
          </p:cNvPr>
          <p:cNvPicPr>
            <a:picLocks noChangeAspect="1"/>
          </p:cNvPicPr>
          <p:nvPr/>
        </p:nvPicPr>
        <p:blipFill rotWithShape="1">
          <a:blip r:embed="rId6">
            <a:extLst>
              <a:ext uri="{28A0092B-C50C-407E-A947-70E740481C1C}">
                <a14:useLocalDpi xmlns:a14="http://schemas.microsoft.com/office/drawing/2010/main" val="0"/>
              </a:ext>
            </a:extLst>
          </a:blip>
          <a:srcRect t="8873" r="5436" b="5111"/>
          <a:stretch/>
        </p:blipFill>
        <p:spPr>
          <a:xfrm>
            <a:off x="5972703" y="2776569"/>
            <a:ext cx="1722054" cy="1044254"/>
          </a:xfrm>
          <a:prstGeom prst="rect">
            <a:avLst/>
          </a:prstGeom>
        </p:spPr>
      </p:pic>
      <p:pic>
        <p:nvPicPr>
          <p:cNvPr id="2" name="Picture 1">
            <a:extLst>
              <a:ext uri="{FF2B5EF4-FFF2-40B4-BE49-F238E27FC236}">
                <a16:creationId xmlns:a16="http://schemas.microsoft.com/office/drawing/2014/main" id="{DDC8D55C-49E8-4282-BDBC-0969D86AF373}"/>
              </a:ext>
            </a:extLst>
          </p:cNvPr>
          <p:cNvPicPr>
            <a:picLocks noChangeAspect="1"/>
          </p:cNvPicPr>
          <p:nvPr/>
        </p:nvPicPr>
        <p:blipFill>
          <a:blip r:embed="rId7"/>
          <a:stretch>
            <a:fillRect/>
          </a:stretch>
        </p:blipFill>
        <p:spPr>
          <a:xfrm>
            <a:off x="8414367" y="2776569"/>
            <a:ext cx="1395894" cy="1138756"/>
          </a:xfrm>
          <a:prstGeom prst="rect">
            <a:avLst/>
          </a:prstGeom>
        </p:spPr>
      </p:pic>
      <p:pic>
        <p:nvPicPr>
          <p:cNvPr id="77" name="Picture 76">
            <a:extLst>
              <a:ext uri="{FF2B5EF4-FFF2-40B4-BE49-F238E27FC236}">
                <a16:creationId xmlns:a16="http://schemas.microsoft.com/office/drawing/2014/main" id="{E73D8CA4-564C-473C-BF4C-4431657764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1387" y="3997356"/>
            <a:ext cx="2134201" cy="1217478"/>
          </a:xfrm>
          <a:prstGeom prst="rect">
            <a:avLst/>
          </a:prstGeom>
          <a:effectLst/>
        </p:spPr>
      </p:pic>
      <p:pic>
        <p:nvPicPr>
          <p:cNvPr id="3" name="Picture 2">
            <a:extLst>
              <a:ext uri="{FF2B5EF4-FFF2-40B4-BE49-F238E27FC236}">
                <a16:creationId xmlns:a16="http://schemas.microsoft.com/office/drawing/2014/main" id="{877CB63B-81CF-48BA-90E7-95FD5C74A330}"/>
              </a:ext>
            </a:extLst>
          </p:cNvPr>
          <p:cNvPicPr>
            <a:picLocks noChangeAspect="1"/>
          </p:cNvPicPr>
          <p:nvPr/>
        </p:nvPicPr>
        <p:blipFill>
          <a:blip r:embed="rId9"/>
          <a:stretch>
            <a:fillRect/>
          </a:stretch>
        </p:blipFill>
        <p:spPr>
          <a:xfrm>
            <a:off x="5828212" y="5415061"/>
            <a:ext cx="2108181" cy="1086033"/>
          </a:xfrm>
          <a:prstGeom prst="rect">
            <a:avLst/>
          </a:prstGeom>
        </p:spPr>
      </p:pic>
      <p:pic>
        <p:nvPicPr>
          <p:cNvPr id="4" name="Picture 3">
            <a:extLst>
              <a:ext uri="{FF2B5EF4-FFF2-40B4-BE49-F238E27FC236}">
                <a16:creationId xmlns:a16="http://schemas.microsoft.com/office/drawing/2014/main" id="{99C62B76-02C1-4CAF-91CA-7AC6D0E361BE}"/>
              </a:ext>
            </a:extLst>
          </p:cNvPr>
          <p:cNvPicPr>
            <a:picLocks noChangeAspect="1"/>
          </p:cNvPicPr>
          <p:nvPr/>
        </p:nvPicPr>
        <p:blipFill>
          <a:blip r:embed="rId10"/>
          <a:stretch>
            <a:fillRect/>
          </a:stretch>
        </p:blipFill>
        <p:spPr>
          <a:xfrm>
            <a:off x="8216791" y="5415061"/>
            <a:ext cx="2361609" cy="1086033"/>
          </a:xfrm>
          <a:prstGeom prst="rect">
            <a:avLst/>
          </a:prstGeom>
        </p:spPr>
      </p:pic>
      <p:pic>
        <p:nvPicPr>
          <p:cNvPr id="78" name="Picture 77">
            <a:extLst>
              <a:ext uri="{FF2B5EF4-FFF2-40B4-BE49-F238E27FC236}">
                <a16:creationId xmlns:a16="http://schemas.microsoft.com/office/drawing/2014/main" id="{723E81D7-C4D1-49DF-966E-21A1D82CF4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spTree>
    <p:extLst>
      <p:ext uri="{BB962C8B-B14F-4D97-AF65-F5344CB8AC3E}">
        <p14:creationId xmlns:p14="http://schemas.microsoft.com/office/powerpoint/2010/main" val="381418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9.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raphic 15">
            <a:extLst>
              <a:ext uri="{FF2B5EF4-FFF2-40B4-BE49-F238E27FC236}">
                <a16:creationId xmlns:a16="http://schemas.microsoft.com/office/drawing/2014/main" id="{DE9ED1E6-9A42-44B6-B0BA-FB877D5FBAAA}"/>
              </a:ext>
            </a:extLst>
          </p:cNvPr>
          <p:cNvSpPr/>
          <p:nvPr/>
        </p:nvSpPr>
        <p:spPr>
          <a:xfrm>
            <a:off x="10462761" y="5079366"/>
            <a:ext cx="1102180" cy="690378"/>
          </a:xfrm>
          <a:custGeom>
            <a:avLst/>
            <a:gdLst>
              <a:gd name="connsiteX0" fmla="*/ 9118 w 866775"/>
              <a:gd name="connsiteY0" fmla="*/ 206383 h 542925"/>
              <a:gd name="connsiteX1" fmla="*/ 171996 w 866775"/>
              <a:gd name="connsiteY1" fmla="*/ 352115 h 542925"/>
              <a:gd name="connsiteX2" fmla="*/ 44361 w 866775"/>
              <a:gd name="connsiteY2" fmla="*/ 473083 h 542925"/>
              <a:gd name="connsiteX3" fmla="*/ 39598 w 866775"/>
              <a:gd name="connsiteY3" fmla="*/ 480703 h 542925"/>
              <a:gd name="connsiteX4" fmla="*/ 49123 w 866775"/>
              <a:gd name="connsiteY4" fmla="*/ 539758 h 542925"/>
              <a:gd name="connsiteX5" fmla="*/ 57696 w 866775"/>
              <a:gd name="connsiteY5" fmla="*/ 543568 h 542925"/>
              <a:gd name="connsiteX6" fmla="*/ 373926 w 866775"/>
              <a:gd name="connsiteY6" fmla="*/ 176855 h 542925"/>
              <a:gd name="connsiteX7" fmla="*/ 153899 w 866775"/>
              <a:gd name="connsiteY7" fmla="*/ 9215 h 542925"/>
              <a:gd name="connsiteX8" fmla="*/ 9118 w 866775"/>
              <a:gd name="connsiteY8" fmla="*/ 206383 h 542925"/>
              <a:gd name="connsiteX9" fmla="*/ 9118 w 866775"/>
              <a:gd name="connsiteY9" fmla="*/ 206383 h 542925"/>
              <a:gd name="connsiteX10" fmla="*/ 659676 w 866775"/>
              <a:gd name="connsiteY10" fmla="*/ 352115 h 542925"/>
              <a:gd name="connsiteX11" fmla="*/ 532041 w 866775"/>
              <a:gd name="connsiteY11" fmla="*/ 473083 h 542925"/>
              <a:gd name="connsiteX12" fmla="*/ 527279 w 866775"/>
              <a:gd name="connsiteY12" fmla="*/ 480703 h 542925"/>
              <a:gd name="connsiteX13" fmla="*/ 535851 w 866775"/>
              <a:gd name="connsiteY13" fmla="*/ 539758 h 542925"/>
              <a:gd name="connsiteX14" fmla="*/ 544424 w 866775"/>
              <a:gd name="connsiteY14" fmla="*/ 543568 h 542925"/>
              <a:gd name="connsiteX15" fmla="*/ 861606 w 866775"/>
              <a:gd name="connsiteY15" fmla="*/ 176855 h 542925"/>
              <a:gd name="connsiteX16" fmla="*/ 640626 w 866775"/>
              <a:gd name="connsiteY16" fmla="*/ 9215 h 542925"/>
              <a:gd name="connsiteX17" fmla="*/ 496799 w 866775"/>
              <a:gd name="connsiteY17" fmla="*/ 206383 h 542925"/>
              <a:gd name="connsiteX18" fmla="*/ 659676 w 866775"/>
              <a:gd name="connsiteY18" fmla="*/ 35211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775" h="542925">
                <a:moveTo>
                  <a:pt x="9118" y="206383"/>
                </a:moveTo>
                <a:cubicBezTo>
                  <a:pt x="21501" y="289250"/>
                  <a:pt x="91986" y="348305"/>
                  <a:pt x="171996" y="352115"/>
                </a:cubicBezTo>
                <a:cubicBezTo>
                  <a:pt x="151994" y="426410"/>
                  <a:pt x="103416" y="455938"/>
                  <a:pt x="44361" y="473083"/>
                </a:cubicBezTo>
                <a:cubicBezTo>
                  <a:pt x="38646" y="474988"/>
                  <a:pt x="39598" y="480703"/>
                  <a:pt x="39598" y="480703"/>
                </a:cubicBezTo>
                <a:lnTo>
                  <a:pt x="49123" y="539758"/>
                </a:lnTo>
                <a:cubicBezTo>
                  <a:pt x="49123" y="539758"/>
                  <a:pt x="50076" y="544520"/>
                  <a:pt x="57696" y="543568"/>
                </a:cubicBezTo>
                <a:cubicBezTo>
                  <a:pt x="261531" y="520708"/>
                  <a:pt x="399644" y="365450"/>
                  <a:pt x="373926" y="176855"/>
                </a:cubicBezTo>
                <a:cubicBezTo>
                  <a:pt x="350114" y="46363"/>
                  <a:pt x="248196" y="-4120"/>
                  <a:pt x="153899" y="9215"/>
                </a:cubicBezTo>
                <a:cubicBezTo>
                  <a:pt x="59601" y="24455"/>
                  <a:pt x="-5169" y="112085"/>
                  <a:pt x="9118" y="206383"/>
                </a:cubicBezTo>
                <a:lnTo>
                  <a:pt x="9118" y="206383"/>
                </a:lnTo>
                <a:close/>
                <a:moveTo>
                  <a:pt x="659676" y="352115"/>
                </a:moveTo>
                <a:cubicBezTo>
                  <a:pt x="640626" y="426410"/>
                  <a:pt x="590144" y="455938"/>
                  <a:pt x="532041" y="473083"/>
                </a:cubicBezTo>
                <a:cubicBezTo>
                  <a:pt x="526326" y="474988"/>
                  <a:pt x="527279" y="480703"/>
                  <a:pt x="527279" y="480703"/>
                </a:cubicBezTo>
                <a:lnTo>
                  <a:pt x="535851" y="539758"/>
                </a:lnTo>
                <a:cubicBezTo>
                  <a:pt x="535851" y="539758"/>
                  <a:pt x="536804" y="544520"/>
                  <a:pt x="544424" y="543568"/>
                </a:cubicBezTo>
                <a:cubicBezTo>
                  <a:pt x="749211" y="520708"/>
                  <a:pt x="885419" y="365450"/>
                  <a:pt x="861606" y="176855"/>
                </a:cubicBezTo>
                <a:cubicBezTo>
                  <a:pt x="836841" y="46363"/>
                  <a:pt x="733971" y="-4120"/>
                  <a:pt x="640626" y="9215"/>
                </a:cubicBezTo>
                <a:cubicBezTo>
                  <a:pt x="546329" y="24455"/>
                  <a:pt x="481559" y="112085"/>
                  <a:pt x="496799" y="206383"/>
                </a:cubicBezTo>
                <a:cubicBezTo>
                  <a:pt x="509181" y="290203"/>
                  <a:pt x="578714" y="349258"/>
                  <a:pt x="659676" y="352115"/>
                </a:cubicBezTo>
                <a:close/>
              </a:path>
            </a:pathLst>
          </a:custGeom>
          <a:solidFill>
            <a:schemeClr val="bg1">
              <a:lumMod val="95000"/>
              <a:alpha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Graphic 15">
            <a:extLst>
              <a:ext uri="{FF2B5EF4-FFF2-40B4-BE49-F238E27FC236}">
                <a16:creationId xmlns:a16="http://schemas.microsoft.com/office/drawing/2014/main" id="{C4DAD88D-222C-44A4-A452-4BF81D1B780A}"/>
              </a:ext>
            </a:extLst>
          </p:cNvPr>
          <p:cNvSpPr/>
          <p:nvPr/>
        </p:nvSpPr>
        <p:spPr>
          <a:xfrm>
            <a:off x="10462761" y="3632532"/>
            <a:ext cx="1102180" cy="690378"/>
          </a:xfrm>
          <a:custGeom>
            <a:avLst/>
            <a:gdLst>
              <a:gd name="connsiteX0" fmla="*/ 9118 w 866775"/>
              <a:gd name="connsiteY0" fmla="*/ 206383 h 542925"/>
              <a:gd name="connsiteX1" fmla="*/ 171996 w 866775"/>
              <a:gd name="connsiteY1" fmla="*/ 352115 h 542925"/>
              <a:gd name="connsiteX2" fmla="*/ 44361 w 866775"/>
              <a:gd name="connsiteY2" fmla="*/ 473083 h 542925"/>
              <a:gd name="connsiteX3" fmla="*/ 39598 w 866775"/>
              <a:gd name="connsiteY3" fmla="*/ 480703 h 542925"/>
              <a:gd name="connsiteX4" fmla="*/ 49123 w 866775"/>
              <a:gd name="connsiteY4" fmla="*/ 539758 h 542925"/>
              <a:gd name="connsiteX5" fmla="*/ 57696 w 866775"/>
              <a:gd name="connsiteY5" fmla="*/ 543568 h 542925"/>
              <a:gd name="connsiteX6" fmla="*/ 373926 w 866775"/>
              <a:gd name="connsiteY6" fmla="*/ 176855 h 542925"/>
              <a:gd name="connsiteX7" fmla="*/ 153899 w 866775"/>
              <a:gd name="connsiteY7" fmla="*/ 9215 h 542925"/>
              <a:gd name="connsiteX8" fmla="*/ 9118 w 866775"/>
              <a:gd name="connsiteY8" fmla="*/ 206383 h 542925"/>
              <a:gd name="connsiteX9" fmla="*/ 9118 w 866775"/>
              <a:gd name="connsiteY9" fmla="*/ 206383 h 542925"/>
              <a:gd name="connsiteX10" fmla="*/ 659676 w 866775"/>
              <a:gd name="connsiteY10" fmla="*/ 352115 h 542925"/>
              <a:gd name="connsiteX11" fmla="*/ 532041 w 866775"/>
              <a:gd name="connsiteY11" fmla="*/ 473083 h 542925"/>
              <a:gd name="connsiteX12" fmla="*/ 527279 w 866775"/>
              <a:gd name="connsiteY12" fmla="*/ 480703 h 542925"/>
              <a:gd name="connsiteX13" fmla="*/ 535851 w 866775"/>
              <a:gd name="connsiteY13" fmla="*/ 539758 h 542925"/>
              <a:gd name="connsiteX14" fmla="*/ 544424 w 866775"/>
              <a:gd name="connsiteY14" fmla="*/ 543568 h 542925"/>
              <a:gd name="connsiteX15" fmla="*/ 861606 w 866775"/>
              <a:gd name="connsiteY15" fmla="*/ 176855 h 542925"/>
              <a:gd name="connsiteX16" fmla="*/ 640626 w 866775"/>
              <a:gd name="connsiteY16" fmla="*/ 9215 h 542925"/>
              <a:gd name="connsiteX17" fmla="*/ 496799 w 866775"/>
              <a:gd name="connsiteY17" fmla="*/ 206383 h 542925"/>
              <a:gd name="connsiteX18" fmla="*/ 659676 w 866775"/>
              <a:gd name="connsiteY18" fmla="*/ 35211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775" h="542925">
                <a:moveTo>
                  <a:pt x="9118" y="206383"/>
                </a:moveTo>
                <a:cubicBezTo>
                  <a:pt x="21501" y="289250"/>
                  <a:pt x="91986" y="348305"/>
                  <a:pt x="171996" y="352115"/>
                </a:cubicBezTo>
                <a:cubicBezTo>
                  <a:pt x="151994" y="426410"/>
                  <a:pt x="103416" y="455938"/>
                  <a:pt x="44361" y="473083"/>
                </a:cubicBezTo>
                <a:cubicBezTo>
                  <a:pt x="38646" y="474988"/>
                  <a:pt x="39598" y="480703"/>
                  <a:pt x="39598" y="480703"/>
                </a:cubicBezTo>
                <a:lnTo>
                  <a:pt x="49123" y="539758"/>
                </a:lnTo>
                <a:cubicBezTo>
                  <a:pt x="49123" y="539758"/>
                  <a:pt x="50076" y="544520"/>
                  <a:pt x="57696" y="543568"/>
                </a:cubicBezTo>
                <a:cubicBezTo>
                  <a:pt x="261531" y="520708"/>
                  <a:pt x="399644" y="365450"/>
                  <a:pt x="373926" y="176855"/>
                </a:cubicBezTo>
                <a:cubicBezTo>
                  <a:pt x="350114" y="46363"/>
                  <a:pt x="248196" y="-4120"/>
                  <a:pt x="153899" y="9215"/>
                </a:cubicBezTo>
                <a:cubicBezTo>
                  <a:pt x="59601" y="24455"/>
                  <a:pt x="-5169" y="112085"/>
                  <a:pt x="9118" y="206383"/>
                </a:cubicBezTo>
                <a:lnTo>
                  <a:pt x="9118" y="206383"/>
                </a:lnTo>
                <a:close/>
                <a:moveTo>
                  <a:pt x="659676" y="352115"/>
                </a:moveTo>
                <a:cubicBezTo>
                  <a:pt x="640626" y="426410"/>
                  <a:pt x="590144" y="455938"/>
                  <a:pt x="532041" y="473083"/>
                </a:cubicBezTo>
                <a:cubicBezTo>
                  <a:pt x="526326" y="474988"/>
                  <a:pt x="527279" y="480703"/>
                  <a:pt x="527279" y="480703"/>
                </a:cubicBezTo>
                <a:lnTo>
                  <a:pt x="535851" y="539758"/>
                </a:lnTo>
                <a:cubicBezTo>
                  <a:pt x="535851" y="539758"/>
                  <a:pt x="536804" y="544520"/>
                  <a:pt x="544424" y="543568"/>
                </a:cubicBezTo>
                <a:cubicBezTo>
                  <a:pt x="749211" y="520708"/>
                  <a:pt x="885419" y="365450"/>
                  <a:pt x="861606" y="176855"/>
                </a:cubicBezTo>
                <a:cubicBezTo>
                  <a:pt x="836841" y="46363"/>
                  <a:pt x="733971" y="-4120"/>
                  <a:pt x="640626" y="9215"/>
                </a:cubicBezTo>
                <a:cubicBezTo>
                  <a:pt x="546329" y="24455"/>
                  <a:pt x="481559" y="112085"/>
                  <a:pt x="496799" y="206383"/>
                </a:cubicBezTo>
                <a:cubicBezTo>
                  <a:pt x="509181" y="290203"/>
                  <a:pt x="578714" y="349258"/>
                  <a:pt x="659676" y="352115"/>
                </a:cubicBezTo>
                <a:close/>
              </a:path>
            </a:pathLst>
          </a:custGeom>
          <a:solidFill>
            <a:schemeClr val="bg1">
              <a:lumMod val="95000"/>
              <a:alpha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346F5026-EFD7-4C42-8628-DE711A902CDC}"/>
              </a:ext>
            </a:extLst>
          </p:cNvPr>
          <p:cNvSpPr/>
          <p:nvPr/>
        </p:nvSpPr>
        <p:spPr>
          <a:xfrm>
            <a:off x="5802923" y="6506308"/>
            <a:ext cx="2332892" cy="351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phic 15">
            <a:extLst>
              <a:ext uri="{FF2B5EF4-FFF2-40B4-BE49-F238E27FC236}">
                <a16:creationId xmlns:a16="http://schemas.microsoft.com/office/drawing/2014/main" id="{08782DA6-D84B-43DD-935D-F1E22CAE422B}"/>
              </a:ext>
            </a:extLst>
          </p:cNvPr>
          <p:cNvSpPr/>
          <p:nvPr/>
        </p:nvSpPr>
        <p:spPr>
          <a:xfrm>
            <a:off x="10462761" y="2169492"/>
            <a:ext cx="1102180" cy="690378"/>
          </a:xfrm>
          <a:custGeom>
            <a:avLst/>
            <a:gdLst>
              <a:gd name="connsiteX0" fmla="*/ 9118 w 866775"/>
              <a:gd name="connsiteY0" fmla="*/ 206383 h 542925"/>
              <a:gd name="connsiteX1" fmla="*/ 171996 w 866775"/>
              <a:gd name="connsiteY1" fmla="*/ 352115 h 542925"/>
              <a:gd name="connsiteX2" fmla="*/ 44361 w 866775"/>
              <a:gd name="connsiteY2" fmla="*/ 473083 h 542925"/>
              <a:gd name="connsiteX3" fmla="*/ 39598 w 866775"/>
              <a:gd name="connsiteY3" fmla="*/ 480703 h 542925"/>
              <a:gd name="connsiteX4" fmla="*/ 49123 w 866775"/>
              <a:gd name="connsiteY4" fmla="*/ 539758 h 542925"/>
              <a:gd name="connsiteX5" fmla="*/ 57696 w 866775"/>
              <a:gd name="connsiteY5" fmla="*/ 543568 h 542925"/>
              <a:gd name="connsiteX6" fmla="*/ 373926 w 866775"/>
              <a:gd name="connsiteY6" fmla="*/ 176855 h 542925"/>
              <a:gd name="connsiteX7" fmla="*/ 153899 w 866775"/>
              <a:gd name="connsiteY7" fmla="*/ 9215 h 542925"/>
              <a:gd name="connsiteX8" fmla="*/ 9118 w 866775"/>
              <a:gd name="connsiteY8" fmla="*/ 206383 h 542925"/>
              <a:gd name="connsiteX9" fmla="*/ 9118 w 866775"/>
              <a:gd name="connsiteY9" fmla="*/ 206383 h 542925"/>
              <a:gd name="connsiteX10" fmla="*/ 659676 w 866775"/>
              <a:gd name="connsiteY10" fmla="*/ 352115 h 542925"/>
              <a:gd name="connsiteX11" fmla="*/ 532041 w 866775"/>
              <a:gd name="connsiteY11" fmla="*/ 473083 h 542925"/>
              <a:gd name="connsiteX12" fmla="*/ 527279 w 866775"/>
              <a:gd name="connsiteY12" fmla="*/ 480703 h 542925"/>
              <a:gd name="connsiteX13" fmla="*/ 535851 w 866775"/>
              <a:gd name="connsiteY13" fmla="*/ 539758 h 542925"/>
              <a:gd name="connsiteX14" fmla="*/ 544424 w 866775"/>
              <a:gd name="connsiteY14" fmla="*/ 543568 h 542925"/>
              <a:gd name="connsiteX15" fmla="*/ 861606 w 866775"/>
              <a:gd name="connsiteY15" fmla="*/ 176855 h 542925"/>
              <a:gd name="connsiteX16" fmla="*/ 640626 w 866775"/>
              <a:gd name="connsiteY16" fmla="*/ 9215 h 542925"/>
              <a:gd name="connsiteX17" fmla="*/ 496799 w 866775"/>
              <a:gd name="connsiteY17" fmla="*/ 206383 h 542925"/>
              <a:gd name="connsiteX18" fmla="*/ 659676 w 866775"/>
              <a:gd name="connsiteY18" fmla="*/ 35211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775" h="542925">
                <a:moveTo>
                  <a:pt x="9118" y="206383"/>
                </a:moveTo>
                <a:cubicBezTo>
                  <a:pt x="21501" y="289250"/>
                  <a:pt x="91986" y="348305"/>
                  <a:pt x="171996" y="352115"/>
                </a:cubicBezTo>
                <a:cubicBezTo>
                  <a:pt x="151994" y="426410"/>
                  <a:pt x="103416" y="455938"/>
                  <a:pt x="44361" y="473083"/>
                </a:cubicBezTo>
                <a:cubicBezTo>
                  <a:pt x="38646" y="474988"/>
                  <a:pt x="39598" y="480703"/>
                  <a:pt x="39598" y="480703"/>
                </a:cubicBezTo>
                <a:lnTo>
                  <a:pt x="49123" y="539758"/>
                </a:lnTo>
                <a:cubicBezTo>
                  <a:pt x="49123" y="539758"/>
                  <a:pt x="50076" y="544520"/>
                  <a:pt x="57696" y="543568"/>
                </a:cubicBezTo>
                <a:cubicBezTo>
                  <a:pt x="261531" y="520708"/>
                  <a:pt x="399644" y="365450"/>
                  <a:pt x="373926" y="176855"/>
                </a:cubicBezTo>
                <a:cubicBezTo>
                  <a:pt x="350114" y="46363"/>
                  <a:pt x="248196" y="-4120"/>
                  <a:pt x="153899" y="9215"/>
                </a:cubicBezTo>
                <a:cubicBezTo>
                  <a:pt x="59601" y="24455"/>
                  <a:pt x="-5169" y="112085"/>
                  <a:pt x="9118" y="206383"/>
                </a:cubicBezTo>
                <a:lnTo>
                  <a:pt x="9118" y="206383"/>
                </a:lnTo>
                <a:close/>
                <a:moveTo>
                  <a:pt x="659676" y="352115"/>
                </a:moveTo>
                <a:cubicBezTo>
                  <a:pt x="640626" y="426410"/>
                  <a:pt x="590144" y="455938"/>
                  <a:pt x="532041" y="473083"/>
                </a:cubicBezTo>
                <a:cubicBezTo>
                  <a:pt x="526326" y="474988"/>
                  <a:pt x="527279" y="480703"/>
                  <a:pt x="527279" y="480703"/>
                </a:cubicBezTo>
                <a:lnTo>
                  <a:pt x="535851" y="539758"/>
                </a:lnTo>
                <a:cubicBezTo>
                  <a:pt x="535851" y="539758"/>
                  <a:pt x="536804" y="544520"/>
                  <a:pt x="544424" y="543568"/>
                </a:cubicBezTo>
                <a:cubicBezTo>
                  <a:pt x="749211" y="520708"/>
                  <a:pt x="885419" y="365450"/>
                  <a:pt x="861606" y="176855"/>
                </a:cubicBezTo>
                <a:cubicBezTo>
                  <a:pt x="836841" y="46363"/>
                  <a:pt x="733971" y="-4120"/>
                  <a:pt x="640626" y="9215"/>
                </a:cubicBezTo>
                <a:cubicBezTo>
                  <a:pt x="546329" y="24455"/>
                  <a:pt x="481559" y="112085"/>
                  <a:pt x="496799" y="206383"/>
                </a:cubicBezTo>
                <a:cubicBezTo>
                  <a:pt x="509181" y="290203"/>
                  <a:pt x="578714" y="349258"/>
                  <a:pt x="659676" y="352115"/>
                </a:cubicBezTo>
                <a:close/>
              </a:path>
            </a:pathLst>
          </a:custGeom>
          <a:solidFill>
            <a:schemeClr val="bg1">
              <a:lumMod val="95000"/>
              <a:alpha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32" name="Picture 31" descr="A person sitting at a table&#10;&#10;Description generated with very high confidence">
            <a:extLst>
              <a:ext uri="{FF2B5EF4-FFF2-40B4-BE49-F238E27FC236}">
                <a16:creationId xmlns:a16="http://schemas.microsoft.com/office/drawing/2014/main" id="{FD08D8E5-8D03-4174-96E3-11A8EF27C23F}"/>
              </a:ext>
            </a:extLst>
          </p:cNvPr>
          <p:cNvPicPr>
            <a:picLocks noChangeAspect="1"/>
          </p:cNvPicPr>
          <p:nvPr/>
        </p:nvPicPr>
        <p:blipFill rotWithShape="1">
          <a:blip r:embed="rId2">
            <a:extLst>
              <a:ext uri="{28A0092B-C50C-407E-A947-70E740481C1C}">
                <a14:useLocalDpi xmlns:a14="http://schemas.microsoft.com/office/drawing/2010/main"/>
              </a:ext>
            </a:extLst>
          </a:blip>
          <a:srcRect l="25154" t="21464" r="21789" b="25233"/>
          <a:stretch/>
        </p:blipFill>
        <p:spPr>
          <a:xfrm>
            <a:off x="-433136" y="1990488"/>
            <a:ext cx="7264841" cy="4867513"/>
          </a:xfrm>
          <a:custGeom>
            <a:avLst/>
            <a:gdLst>
              <a:gd name="connsiteX0" fmla="*/ 1231165 w 7264841"/>
              <a:gd name="connsiteY0" fmla="*/ 0 h 4867513"/>
              <a:gd name="connsiteX1" fmla="*/ 7210143 w 7264841"/>
              <a:gd name="connsiteY1" fmla="*/ 4630521 h 4867513"/>
              <a:gd name="connsiteX2" fmla="*/ 7264841 w 7264841"/>
              <a:gd name="connsiteY2" fmla="*/ 4867513 h 4867513"/>
              <a:gd name="connsiteX3" fmla="*/ 0 w 7264841"/>
              <a:gd name="connsiteY3" fmla="*/ 4867513 h 4867513"/>
              <a:gd name="connsiteX4" fmla="*/ 0 w 7264841"/>
              <a:gd name="connsiteY4" fmla="*/ 123971 h 4867513"/>
              <a:gd name="connsiteX5" fmla="*/ 62539 w 7264841"/>
              <a:gd name="connsiteY5" fmla="*/ 110460 h 4867513"/>
              <a:gd name="connsiteX6" fmla="*/ 1231165 w 7264841"/>
              <a:gd name="connsiteY6" fmla="*/ 0 h 486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4841" h="4867513">
                <a:moveTo>
                  <a:pt x="1231165" y="0"/>
                </a:moveTo>
                <a:cubicBezTo>
                  <a:pt x="4107877" y="0"/>
                  <a:pt x="6525019" y="1967657"/>
                  <a:pt x="7210143" y="4630521"/>
                </a:cubicBezTo>
                <a:lnTo>
                  <a:pt x="7264841" y="4867513"/>
                </a:lnTo>
                <a:lnTo>
                  <a:pt x="0" y="4867513"/>
                </a:lnTo>
                <a:lnTo>
                  <a:pt x="0" y="123971"/>
                </a:lnTo>
                <a:lnTo>
                  <a:pt x="62539" y="110460"/>
                </a:lnTo>
                <a:cubicBezTo>
                  <a:pt x="440943" y="37957"/>
                  <a:pt x="831621" y="0"/>
                  <a:pt x="1231165" y="0"/>
                </a:cubicBezTo>
                <a:close/>
              </a:path>
            </a:pathLst>
          </a:custGeom>
        </p:spPr>
      </p:pic>
      <p:sp>
        <p:nvSpPr>
          <p:cNvPr id="12" name="Text Placeholder 4">
            <a:extLst>
              <a:ext uri="{FF2B5EF4-FFF2-40B4-BE49-F238E27FC236}">
                <a16:creationId xmlns:a16="http://schemas.microsoft.com/office/drawing/2014/main" id="{5360DADF-F213-4A60-B8BC-EE5DD65310FB}"/>
              </a:ext>
            </a:extLst>
          </p:cNvPr>
          <p:cNvSpPr txBox="1">
            <a:spLocks/>
          </p:cNvSpPr>
          <p:nvPr/>
        </p:nvSpPr>
        <p:spPr>
          <a:xfrm>
            <a:off x="5660020" y="3672038"/>
            <a:ext cx="5946764" cy="821527"/>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1567"/>
              </a:spcBef>
              <a:spcAft>
                <a:spcPts val="0"/>
              </a:spcAft>
              <a:buClrTx/>
              <a:buSzPct val="90000"/>
              <a:buFont typeface="Wingdings" panose="05000000000000000000" pitchFamily="2" charset="2"/>
              <a:buNone/>
              <a:tabLst/>
              <a:defRPr/>
            </a:pPr>
            <a:r>
              <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rPr>
              <a:t>In the first year </a:t>
            </a:r>
            <a:r>
              <a:rPr kumimoji="0" lang="en-US" sz="1800" b="1" u="none" strike="noStrike" kern="1200" cap="none" spc="0"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rPr>
              <a:t>we saved $500,000 </a:t>
            </a:r>
            <a:r>
              <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rPr>
              <a:t>in external developer costs. We expect to see similar savings in future years.</a:t>
            </a:r>
            <a:br>
              <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rPr>
            </a:br>
            <a:endPar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endParaRPr>
          </a:p>
          <a:p>
            <a:pPr marL="0" marR="0" lvl="0" indent="0" algn="r"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1" u="none" strike="noStrike" kern="1200" cap="none" spc="294"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rPr>
              <a:t>—CLIENT</a:t>
            </a:r>
            <a:endParaRPr kumimoji="0" lang="en-US" sz="800" b="1" u="none" strike="noStrike" kern="1200" cap="none" spc="0"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endParaRPr>
          </a:p>
        </p:txBody>
      </p:sp>
      <p:sp>
        <p:nvSpPr>
          <p:cNvPr id="9" name="Text Placeholder 5">
            <a:extLst>
              <a:ext uri="{FF2B5EF4-FFF2-40B4-BE49-F238E27FC236}">
                <a16:creationId xmlns:a16="http://schemas.microsoft.com/office/drawing/2014/main" id="{B9123C01-F1D5-4D56-97CE-319B2AC9D0B4}"/>
              </a:ext>
            </a:extLst>
          </p:cNvPr>
          <p:cNvSpPr txBox="1">
            <a:spLocks/>
          </p:cNvSpPr>
          <p:nvPr/>
        </p:nvSpPr>
        <p:spPr>
          <a:xfrm>
            <a:off x="6617368" y="5111324"/>
            <a:ext cx="4989416" cy="856949"/>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1567"/>
              </a:spcBef>
              <a:spcAft>
                <a:spcPts val="0"/>
              </a:spcAft>
              <a:buClrTx/>
              <a:buSzPct val="90000"/>
              <a:buFont typeface="Wingdings" panose="05000000000000000000" pitchFamily="2" charset="2"/>
              <a:buNone/>
              <a:tabLst/>
              <a:defRPr/>
            </a:pPr>
            <a:r>
              <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rPr>
              <a:t>We</a:t>
            </a:r>
            <a:r>
              <a:rPr kumimoji="0" lang="en-US" sz="1800" u="none" strike="noStrike" kern="1200" cap="none" spc="0" normalizeH="0" baseline="0" noProof="0">
                <a:ln>
                  <a:noFill/>
                </a:ln>
                <a:solidFill>
                  <a:srgbClr val="282828"/>
                </a:solidFill>
                <a:effectLst/>
                <a:uLnTx/>
                <a:uFillTx/>
                <a:latin typeface="Segoe UI Light" panose="020B0502040204020203" pitchFamily="34" charset="0"/>
                <a:cs typeface="Segoe UI Light" panose="020B0502040204020203" pitchFamily="34" charset="0"/>
              </a:rPr>
              <a:t> </a:t>
            </a:r>
            <a:r>
              <a:rPr kumimoji="0" lang="en-US" sz="1800" b="1" u="none" strike="noStrike" kern="1200" cap="none" spc="0"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rPr>
              <a:t>reduced our time </a:t>
            </a:r>
            <a:r>
              <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rPr>
              <a:t>to quote from twelve days down to four.</a:t>
            </a:r>
          </a:p>
          <a:p>
            <a:pPr marL="0" marR="0" lvl="0" indent="0" algn="r" defTabSz="8963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 b="1" u="none" strike="noStrike" kern="1200" cap="none" spc="294"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rPr>
              <a:t>—CLIENT</a:t>
            </a:r>
            <a:endParaRPr kumimoji="0" lang="en-US" sz="800" b="1" u="none" strike="noStrike" kern="1200" cap="none" spc="0"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endParaRPr>
          </a:p>
          <a:p>
            <a:pPr marL="59137" marR="0" lvl="0" indent="-59137" algn="l" defTabSz="896354"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800" u="none" strike="noStrike" kern="1200" cap="none" spc="0" normalizeH="0" baseline="0" noProof="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5" name="Text Placeholder 4">
            <a:extLst>
              <a:ext uri="{FF2B5EF4-FFF2-40B4-BE49-F238E27FC236}">
                <a16:creationId xmlns:a16="http://schemas.microsoft.com/office/drawing/2014/main" id="{A9494CE9-0B5A-4F66-92BE-FBAFA47C0372}"/>
              </a:ext>
            </a:extLst>
          </p:cNvPr>
          <p:cNvSpPr txBox="1">
            <a:spLocks/>
          </p:cNvSpPr>
          <p:nvPr/>
        </p:nvSpPr>
        <p:spPr>
          <a:xfrm>
            <a:off x="4364810" y="2218793"/>
            <a:ext cx="7241973" cy="101335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1567"/>
              </a:spcBef>
              <a:spcAft>
                <a:spcPts val="0"/>
              </a:spcAft>
              <a:buClrTx/>
              <a:buSzPct val="90000"/>
              <a:buFont typeface="Wingdings" panose="05000000000000000000" pitchFamily="2" charset="2"/>
              <a:buNone/>
              <a:tabLst/>
              <a:defRPr/>
            </a:pPr>
            <a:r>
              <a:rPr kumimoji="0" lang="en-US" sz="1800" u="none" strike="noStrike" kern="1200" cap="none" spc="0" normalizeH="0" baseline="0" noProof="0">
                <a:ln>
                  <a:noFill/>
                </a:ln>
                <a:solidFill>
                  <a:srgbClr val="1A1A1A"/>
                </a:solidFill>
                <a:effectLst/>
                <a:uLnTx/>
                <a:uFillTx/>
                <a:latin typeface="Segoe UI Light" panose="020B0502040204020203" pitchFamily="34" charset="0"/>
                <a:cs typeface="Segoe UI Light" panose="020B0502040204020203" pitchFamily="34" charset="0"/>
              </a:rPr>
              <a:t>We used to have three full-time people writing reports. That’s now down to </a:t>
            </a:r>
            <a:r>
              <a:rPr kumimoji="0" lang="en-US" sz="1800" b="1" u="none" strike="noStrike" kern="1200" cap="none" spc="0"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rPr>
              <a:t>only one person.</a:t>
            </a:r>
          </a:p>
          <a:p>
            <a:pPr marL="0" marR="0" lvl="0" indent="0" algn="r" defTabSz="896354" rtl="0" eaLnBrk="1" fontAlgn="auto" latinLnBrk="0" hangingPunct="1">
              <a:lnSpc>
                <a:spcPct val="100000"/>
              </a:lnSpc>
              <a:spcBef>
                <a:spcPts val="588"/>
              </a:spcBef>
              <a:spcAft>
                <a:spcPts val="0"/>
              </a:spcAft>
              <a:buClrTx/>
              <a:buSzPct val="90000"/>
              <a:buFont typeface="Wingdings" panose="05000000000000000000" pitchFamily="2" charset="2"/>
              <a:buNone/>
              <a:tabLst/>
              <a:defRPr/>
            </a:pPr>
            <a:r>
              <a:rPr kumimoji="0" lang="en-US" sz="800" b="1" u="none" strike="noStrike" kern="1200" cap="none" spc="300" normalizeH="0" baseline="0" noProof="0">
                <a:ln>
                  <a:noFill/>
                </a:ln>
                <a:solidFill>
                  <a:srgbClr val="5C005C"/>
                </a:solidFill>
                <a:effectLst/>
                <a:uLnTx/>
                <a:uFillTx/>
                <a:latin typeface="Segoe UI Semibold" panose="020B0502040204020203" pitchFamily="34" charset="0"/>
                <a:cs typeface="Segoe UI Semibold" panose="020B0502040204020203" pitchFamily="34" charset="0"/>
              </a:rPr>
              <a:t>—CLIENT</a:t>
            </a:r>
          </a:p>
        </p:txBody>
      </p:sp>
      <p:sp>
        <p:nvSpPr>
          <p:cNvPr id="2" name="Title 1">
            <a:extLst>
              <a:ext uri="{FF2B5EF4-FFF2-40B4-BE49-F238E27FC236}">
                <a16:creationId xmlns:a16="http://schemas.microsoft.com/office/drawing/2014/main" id="{E57EDBD3-EB2C-470E-8C39-764EFC93962A}"/>
              </a:ext>
            </a:extLst>
          </p:cNvPr>
          <p:cNvSpPr>
            <a:spLocks noGrp="1"/>
          </p:cNvSpPr>
          <p:nvPr>
            <p:ph type="title"/>
          </p:nvPr>
        </p:nvSpPr>
        <p:spPr>
          <a:xfrm>
            <a:off x="498251" y="712913"/>
            <a:ext cx="10515600" cy="1027186"/>
          </a:xfrm>
        </p:spPr>
        <p:txBody>
          <a:bodyPr anchor="t">
            <a:normAutofit/>
          </a:bodyPr>
          <a:lstStyle/>
          <a:p>
            <a:r>
              <a:rPr lang="en-US" sz="2745" dirty="0">
                <a:solidFill>
                  <a:schemeClr val="tx1"/>
                </a:solidFill>
              </a:rPr>
              <a:t>Total economic impact (TEI) of app building with Power Platform</a:t>
            </a:r>
            <a:br>
              <a:rPr lang="en-US" sz="2400" dirty="0">
                <a:latin typeface="Segoe UI Light" panose="020B0502040204020203" pitchFamily="34" charset="0"/>
                <a:cs typeface="Segoe UI Light" panose="020B0502040204020203" pitchFamily="34" charset="0"/>
              </a:rPr>
            </a:br>
            <a:endParaRPr lang="en-US" sz="2400" dirty="0">
              <a:highlight>
                <a:srgbClr val="FFFF00"/>
              </a:highlight>
              <a:latin typeface="Segoe UI Light" panose="020B0502040204020203" pitchFamily="34" charset="0"/>
              <a:cs typeface="Segoe UI Light" panose="020B0502040204020203" pitchFamily="34" charset="0"/>
            </a:endParaRPr>
          </a:p>
        </p:txBody>
      </p:sp>
      <p:sp>
        <p:nvSpPr>
          <p:cNvPr id="34" name="Freeform: Shape 33">
            <a:extLst>
              <a:ext uri="{FF2B5EF4-FFF2-40B4-BE49-F238E27FC236}">
                <a16:creationId xmlns:a16="http://schemas.microsoft.com/office/drawing/2014/main" id="{308D743E-10C0-4E42-B8B1-91AE7BDDD20C}"/>
              </a:ext>
            </a:extLst>
          </p:cNvPr>
          <p:cNvSpPr/>
          <p:nvPr/>
        </p:nvSpPr>
        <p:spPr bwMode="auto">
          <a:xfrm>
            <a:off x="-433136" y="1990488"/>
            <a:ext cx="7264841" cy="4867513"/>
          </a:xfrm>
          <a:custGeom>
            <a:avLst/>
            <a:gdLst>
              <a:gd name="connsiteX0" fmla="*/ 1231165 w 7264841"/>
              <a:gd name="connsiteY0" fmla="*/ 0 h 4867513"/>
              <a:gd name="connsiteX1" fmla="*/ 7210143 w 7264841"/>
              <a:gd name="connsiteY1" fmla="*/ 4630521 h 4867513"/>
              <a:gd name="connsiteX2" fmla="*/ 7264841 w 7264841"/>
              <a:gd name="connsiteY2" fmla="*/ 4867513 h 4867513"/>
              <a:gd name="connsiteX3" fmla="*/ 0 w 7264841"/>
              <a:gd name="connsiteY3" fmla="*/ 4867513 h 4867513"/>
              <a:gd name="connsiteX4" fmla="*/ 0 w 7264841"/>
              <a:gd name="connsiteY4" fmla="*/ 123971 h 4867513"/>
              <a:gd name="connsiteX5" fmla="*/ 62539 w 7264841"/>
              <a:gd name="connsiteY5" fmla="*/ 110460 h 4867513"/>
              <a:gd name="connsiteX6" fmla="*/ 1231165 w 7264841"/>
              <a:gd name="connsiteY6" fmla="*/ 0 h 486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4841" h="4867513">
                <a:moveTo>
                  <a:pt x="1231165" y="0"/>
                </a:moveTo>
                <a:cubicBezTo>
                  <a:pt x="4107877" y="0"/>
                  <a:pt x="6525019" y="1967657"/>
                  <a:pt x="7210143" y="4630521"/>
                </a:cubicBezTo>
                <a:lnTo>
                  <a:pt x="7264841" y="4867513"/>
                </a:lnTo>
                <a:lnTo>
                  <a:pt x="0" y="4867513"/>
                </a:lnTo>
                <a:lnTo>
                  <a:pt x="0" y="123971"/>
                </a:lnTo>
                <a:lnTo>
                  <a:pt x="62539" y="110460"/>
                </a:lnTo>
                <a:cubicBezTo>
                  <a:pt x="440943" y="37957"/>
                  <a:pt x="831621" y="0"/>
                  <a:pt x="1231165" y="0"/>
                </a:cubicBezTo>
                <a:close/>
              </a:path>
            </a:pathLst>
          </a:custGeom>
          <a:solidFill>
            <a:srgbClr val="5C005C">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3843358-BA12-4983-95F0-C86D0C52612D}"/>
              </a:ext>
            </a:extLst>
          </p:cNvPr>
          <p:cNvSpPr/>
          <p:nvPr/>
        </p:nvSpPr>
        <p:spPr>
          <a:xfrm>
            <a:off x="6831705" y="6074583"/>
            <a:ext cx="4651248" cy="338554"/>
          </a:xfrm>
          <a:prstGeom prst="rect">
            <a:avLst/>
          </a:prstGeom>
        </p:spPr>
        <p:txBody>
          <a:bodyPr wrap="square" anchor="b">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65000"/>
                  </a:schemeClr>
                </a:solidFill>
                <a:effectLst/>
                <a:uLnTx/>
                <a:uFillTx/>
                <a:latin typeface="Segoe UI"/>
                <a:ea typeface="Times New Roman" panose="02020603050405020304" pitchFamily="18" charset="0"/>
                <a:cs typeface="Arial" panose="020B0604020202020204" pitchFamily="34" charset="0"/>
              </a:rPr>
              <a:t>Source: The Total Economic Impact™ Of PowerApps And Microsoft Flow, a commissioned study conducted by Forrester Consulting on behalf of Microsoft, June 2018</a:t>
            </a:r>
          </a:p>
        </p:txBody>
      </p:sp>
      <p:sp>
        <p:nvSpPr>
          <p:cNvPr id="3" name="Rectangle 2">
            <a:extLst>
              <a:ext uri="{FF2B5EF4-FFF2-40B4-BE49-F238E27FC236}">
                <a16:creationId xmlns:a16="http://schemas.microsoft.com/office/drawing/2014/main" id="{87842259-44B6-4B13-8CE9-AFF9F68382E5}"/>
              </a:ext>
            </a:extLst>
          </p:cNvPr>
          <p:cNvSpPr/>
          <p:nvPr/>
        </p:nvSpPr>
        <p:spPr>
          <a:xfrm>
            <a:off x="381118" y="3070094"/>
            <a:ext cx="4172449" cy="926035"/>
          </a:xfrm>
          <a:prstGeom prst="rect">
            <a:avLst/>
          </a:prstGeom>
          <a:noFill/>
        </p:spPr>
        <p:txBody>
          <a:bodyPr wrap="square" lIns="89642" rtlCol="0" anchor="t">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mn-cs"/>
              </a:rPr>
              <a:t>70</a:t>
            </a:r>
            <a:r>
              <a:rPr kumimoji="0" lang="en-US" sz="2800" b="0" i="0" u="none" strike="noStrike" kern="1200" cap="none" spc="0" normalizeH="0" baseline="0" noProof="0">
                <a:ln>
                  <a:noFill/>
                </a:ln>
                <a:solidFill>
                  <a:srgbClr val="FFFFFF"/>
                </a:solidFill>
                <a:effectLst/>
                <a:uLnTx/>
                <a:uFillTx/>
                <a:latin typeface="Segoe UI Semibold"/>
                <a:ea typeface="+mn-ea"/>
                <a:cs typeface="+mn-cs"/>
              </a:rPr>
              <a:t>%</a:t>
            </a:r>
            <a:endParaRPr kumimoji="0" lang="en-US" sz="2745"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Less application development cost &amp; effort.</a:t>
            </a:r>
          </a:p>
        </p:txBody>
      </p:sp>
      <p:sp>
        <p:nvSpPr>
          <p:cNvPr id="44" name="Rectangle 43">
            <a:extLst>
              <a:ext uri="{FF2B5EF4-FFF2-40B4-BE49-F238E27FC236}">
                <a16:creationId xmlns:a16="http://schemas.microsoft.com/office/drawing/2014/main" id="{9F5304CD-3C21-4E71-A1FB-492047228F49}"/>
              </a:ext>
            </a:extLst>
          </p:cNvPr>
          <p:cNvSpPr/>
          <p:nvPr/>
        </p:nvSpPr>
        <p:spPr>
          <a:xfrm>
            <a:off x="1006760" y="4079040"/>
            <a:ext cx="3758340" cy="95710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mn-cs"/>
              </a:rPr>
              <a:t>362</a:t>
            </a:r>
            <a:r>
              <a:rPr kumimoji="0" lang="en-US" sz="2800" b="0" i="0" u="none" strike="noStrike" kern="1200" cap="none" spc="0" normalizeH="0" baseline="0" noProof="0">
                <a:ln>
                  <a:noFill/>
                </a:ln>
                <a:solidFill>
                  <a:srgbClr val="FFFFFF"/>
                </a:solidFill>
                <a:effectLst/>
                <a:uLnTx/>
                <a:uFillTx/>
                <a:latin typeface="Segoe UI Semibold"/>
                <a:ea typeface="+mn-ea"/>
                <a:cs typeface="+mn-cs"/>
              </a:rPr>
              <a:t>%</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Return on investment over 3 year term</a:t>
            </a:r>
          </a:p>
        </p:txBody>
      </p:sp>
      <p:sp>
        <p:nvSpPr>
          <p:cNvPr id="45" name="Rectangle 44">
            <a:extLst>
              <a:ext uri="{FF2B5EF4-FFF2-40B4-BE49-F238E27FC236}">
                <a16:creationId xmlns:a16="http://schemas.microsoft.com/office/drawing/2014/main" id="{F385343F-4759-472D-B9E3-FCA01D23885E}"/>
              </a:ext>
            </a:extLst>
          </p:cNvPr>
          <p:cNvSpPr/>
          <p:nvPr/>
        </p:nvSpPr>
        <p:spPr>
          <a:xfrm>
            <a:off x="1704591" y="5119051"/>
            <a:ext cx="2554932" cy="986213"/>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mn-cs"/>
              </a:rPr>
              <a:t>&lt;3 </a:t>
            </a:r>
            <a:r>
              <a:rPr kumimoji="0" lang="en-US" sz="2800" b="0" i="0" u="none" strike="noStrike" kern="1200" cap="none" spc="0" normalizeH="0" baseline="0" noProof="0">
                <a:ln>
                  <a:noFill/>
                </a:ln>
                <a:solidFill>
                  <a:srgbClr val="FFFFFF"/>
                </a:solidFill>
                <a:effectLst/>
                <a:uLnTx/>
                <a:uFillTx/>
                <a:latin typeface="Segoe UI Semibold"/>
                <a:ea typeface="+mn-ea"/>
                <a:cs typeface="+mn-cs"/>
              </a:rPr>
              <a:t>Months</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Payback</a:t>
            </a:r>
          </a:p>
        </p:txBody>
      </p:sp>
      <p:cxnSp>
        <p:nvCxnSpPr>
          <p:cNvPr id="11" name="Straight Connector 10">
            <a:extLst>
              <a:ext uri="{FF2B5EF4-FFF2-40B4-BE49-F238E27FC236}">
                <a16:creationId xmlns:a16="http://schemas.microsoft.com/office/drawing/2014/main" id="{4937754C-8A31-470F-B159-E03FCDA0FD80}"/>
              </a:ext>
            </a:extLst>
          </p:cNvPr>
          <p:cNvCxnSpPr>
            <a:cxnSpLocks/>
          </p:cNvCxnSpPr>
          <p:nvPr/>
        </p:nvCxnSpPr>
        <p:spPr>
          <a:xfrm>
            <a:off x="5251938" y="3363159"/>
            <a:ext cx="63343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F0B838-BC2A-496A-A070-F583DE8A665D}"/>
              </a:ext>
            </a:extLst>
          </p:cNvPr>
          <p:cNvCxnSpPr>
            <a:cxnSpLocks/>
          </p:cNvCxnSpPr>
          <p:nvPr/>
        </p:nvCxnSpPr>
        <p:spPr>
          <a:xfrm>
            <a:off x="6482862" y="4802444"/>
            <a:ext cx="5103396"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B7246EE-B5D1-CE45-BF43-675966ED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1" y="215445"/>
            <a:ext cx="1013859" cy="215445"/>
          </a:xfrm>
          <a:prstGeom prst="rect">
            <a:avLst/>
          </a:prstGeom>
        </p:spPr>
      </p:pic>
      <p:sp>
        <p:nvSpPr>
          <p:cNvPr id="4" name="Rectangle 3">
            <a:extLst>
              <a:ext uri="{FF2B5EF4-FFF2-40B4-BE49-F238E27FC236}">
                <a16:creationId xmlns:a16="http://schemas.microsoft.com/office/drawing/2014/main" id="{A60DD5A2-3FFA-47BC-BE54-ED9443402C54}"/>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F743EB7A-B8AA-47C7-AAF6-ACD1BC580D23}"/>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407351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840D10EA-7297-4716-BA84-96807882E03D}" vid="{5D568AB7-A2FF-4AE6-A4E5-C5FA154EB364}"/>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840D10EA-7297-4716-BA84-96807882E03D}" vid="{303EA71B-29FC-49DD-BA77-E979A089EE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terms/"/>
    <ds:schemaRef ds:uri="http://purl.org/dc/dcmitype/"/>
    <ds:schemaRef ds:uri="http://schemas.microsoft.com/sharepoint/v3"/>
    <ds:schemaRef ds:uri="http://schemas.microsoft.com/office/2006/metadata/properties"/>
    <ds:schemaRef ds:uri="http://schemas.microsoft.com/office/infopath/2007/PartnerControls"/>
    <ds:schemaRef ds:uri="06670dda-0291-4061-b6e0-f6c0cb392c51"/>
    <ds:schemaRef ds:uri="http://schemas.openxmlformats.org/package/2006/metadata/core-properties"/>
    <ds:schemaRef ds:uri="e4aa919a-b200-49cb-beca-4c7e0810321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473</TotalTime>
  <Words>2962</Words>
  <Application>Microsoft Office PowerPoint</Application>
  <PresentationFormat>Widescreen</PresentationFormat>
  <Paragraphs>514</Paragraphs>
  <Slides>55</Slides>
  <Notes>18</Notes>
  <HiddenSlides>18</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Arial</vt:lpstr>
      <vt:lpstr>Calibri</vt:lpstr>
      <vt:lpstr>Consolas</vt:lpstr>
      <vt:lpstr>Courier New</vt:lpstr>
      <vt:lpstr>Segoe UI</vt:lpstr>
      <vt:lpstr>Segoe UI Light</vt:lpstr>
      <vt:lpstr>Segoe UI Semibold</vt:lpstr>
      <vt:lpstr>Segoe UI Semilight</vt:lpstr>
      <vt:lpstr>Times New Roman</vt:lpstr>
      <vt:lpstr>Wingdings</vt:lpstr>
      <vt:lpstr>9-51056_Build 2019 Breakout_White Template</vt:lpstr>
      <vt:lpstr>9-51056_Build 2019 Breakout_Black Template</vt:lpstr>
      <vt:lpstr>PowerPoint Presentation</vt:lpstr>
      <vt:lpstr>Building data connectors for the Microsoft  Power Platform </vt:lpstr>
      <vt:lpstr>Agenda (TODO – Hide this)</vt:lpstr>
      <vt:lpstr>Microsoft Power Platform</vt:lpstr>
      <vt:lpstr>Microsoft Power Platform</vt:lpstr>
      <vt:lpstr>PowerPoint Presentation</vt:lpstr>
      <vt:lpstr>PowerPoint Presentation</vt:lpstr>
      <vt:lpstr>PowerPoint Presentation</vt:lpstr>
      <vt:lpstr>Total economic impact (TEI) of app building with Power Platform </vt:lpstr>
      <vt:lpstr>Power Platform—driven by data</vt:lpstr>
      <vt:lpstr>Extending the Power Platform</vt:lpstr>
      <vt:lpstr>Extending the Power Platform</vt:lpstr>
      <vt:lpstr>Power Query and custom connectors</vt:lpstr>
      <vt:lpstr>Power Query</vt:lpstr>
      <vt:lpstr>What’s new?</vt:lpstr>
      <vt:lpstr>M custom connector refresh architecture</vt:lpstr>
      <vt:lpstr>Demo—developing a custom connector</vt:lpstr>
      <vt:lpstr>Recap</vt:lpstr>
      <vt:lpstr>ODBC connectors</vt:lpstr>
      <vt:lpstr>PowerApps and flow connectors</vt:lpstr>
      <vt:lpstr>PowerPoint Presentation</vt:lpstr>
      <vt:lpstr>Cloud and on-premises connectivity </vt:lpstr>
      <vt:lpstr>Why build a connector?</vt:lpstr>
      <vt:lpstr>Demo: Building our first connector</vt:lpstr>
      <vt:lpstr>Developing your custom connector</vt:lpstr>
      <vt:lpstr>Connector architecture</vt:lpstr>
      <vt:lpstr>Connector (more options)</vt:lpstr>
      <vt:lpstr>Connector (on-premise)</vt:lpstr>
      <vt:lpstr>Policy templates in custom connectors</vt:lpstr>
      <vt:lpstr>PowerPoint Presentation</vt:lpstr>
      <vt:lpstr>Demo: Power Platform connectors CLI</vt:lpstr>
      <vt:lpstr>Open source connectors</vt:lpstr>
      <vt:lpstr>Certification</vt:lpstr>
      <vt:lpstr>Certifying your connector</vt:lpstr>
      <vt:lpstr>Certification requirements</vt:lpstr>
      <vt:lpstr>Certification requirements (overview)</vt:lpstr>
      <vt:lpstr>Summary</vt:lpstr>
      <vt:lpstr>Q&amp;A</vt:lpstr>
      <vt:lpstr>Resources</vt:lpstr>
      <vt:lpstr>Thank you  for attending Build 2019</vt:lpstr>
      <vt:lpstr>We value your feedback!</vt:lpstr>
      <vt:lpstr>PowerPoint Presentation</vt:lpstr>
      <vt:lpstr>The M Language</vt:lpstr>
      <vt:lpstr>Language flow</vt:lpstr>
      <vt:lpstr>How it actually works</vt:lpstr>
      <vt:lpstr>Query folding (delegation, pushdown)</vt:lpstr>
      <vt:lpstr>Folding to query languages like SQL</vt:lpstr>
      <vt:lpstr>Partial folding and compensation</vt:lpstr>
      <vt:lpstr>What gets folded?</vt:lpstr>
      <vt:lpstr>As a connector developer, do I really need to care about query folding?</vt:lpstr>
      <vt:lpstr>Formatting</vt:lpstr>
      <vt:lpstr>Objective</vt:lpstr>
      <vt:lpstr>Announcements</vt:lpstr>
      <vt:lpstr>Core audience</vt:lpstr>
      <vt:lpstr>Other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Build 2019</dc:subject>
  <dc:creator>&lt;Speaker name&gt;</dc:creator>
  <cp:keywords/>
  <dc:description/>
  <cp:lastModifiedBy>MS Events 1589</cp:lastModifiedBy>
  <cp:revision>64</cp:revision>
  <dcterms:created xsi:type="dcterms:W3CDTF">2019-02-28T23:59:04Z</dcterms:created>
  <dcterms:modified xsi:type="dcterms:W3CDTF">2019-05-06T00:56:47Z</dcterms:modified>
</cp: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0x010100778A2EBC6E34694C80F43E94FCA993B5</vt:lpwstr>
  </op:property>
  <op:property fmtid="{D5CDD505-2E9C-101B-9397-08002B2CF9AE}" pid="3" name="Product">
    <vt:lpwstr/>
  </op:property>
  <op:property fmtid="{D5CDD505-2E9C-101B-9397-08002B2CF9AE}" pid="4" name="Event1">
    <vt:lpwstr>622;#Unassigned|2c8af875-f38a-40b8-a0a9-056aed3fc8c0</vt:lpwstr>
  </op:property>
  <op:property fmtid="{D5CDD505-2E9C-101B-9397-08002B2CF9AE}" pid="5" name="Audience">
    <vt:lpwstr/>
  </op:property>
  <op:property fmtid="{D5CDD505-2E9C-101B-9397-08002B2CF9AE}" pid="6" name="Event Venue">
    <vt:lpwstr/>
  </op:property>
  <op:property fmtid="{D5CDD505-2E9C-101B-9397-08002B2CF9AE}" pid="7" name="Track">
    <vt:lpwstr/>
  </op:property>
  <op:property fmtid="{D5CDD505-2E9C-101B-9397-08002B2CF9AE}" pid="8" name="Event Location">
    <vt:lpwstr/>
  </op:property>
  <op:property fmtid="{D5CDD505-2E9C-101B-9397-08002B2CF9AE}" pid="9" name="Campaign">
    <vt:lpwstr/>
  </op:property>
  <op:property fmtid="{D5CDD505-2E9C-101B-9397-08002B2CF9AE}" pid="10" name="IsMyDocuments">
    <vt:bool>true</vt:bool>
  </op:property>
  <op:property fmtid="{D5CDD505-2E9C-101B-9397-08002B2CF9AE}" pid="11" name="MSIP_Label_f42aa342-8706-4288-bd11-ebb85995028c_Enabled">
    <vt:lpwstr>True</vt:lpwstr>
  </op:property>
  <op:property fmtid="{D5CDD505-2E9C-101B-9397-08002B2CF9AE}" pid="12" name="MSIP_Label_f42aa342-8706-4288-bd11-ebb85995028c_SiteId">
    <vt:lpwstr>72f988bf-86f1-41af-91ab-2d7cd011db47</vt:lpwstr>
  </op:property>
  <op:property fmtid="{D5CDD505-2E9C-101B-9397-08002B2CF9AE}" pid="13" name="MSIP_Label_f42aa342-8706-4288-bd11-ebb85995028c_Ref">
    <vt:lpwstr>https://api.informationprotection.azure.com/api/72f988bf-86f1-41af-91ab-2d7cd011db47</vt:lpwstr>
  </op:property>
  <op:property fmtid="{D5CDD505-2E9C-101B-9397-08002B2CF9AE}" pid="14" name="MSIP_Label_f42aa342-8706-4288-bd11-ebb85995028c_Owner">
    <vt:lpwstr>maryfj@microsoft.com</vt:lpwstr>
  </op:property>
  <op:property fmtid="{D5CDD505-2E9C-101B-9397-08002B2CF9AE}" pid="15" name="MSIP_Label_f42aa342-8706-4288-bd11-ebb85995028c_SetDate">
    <vt:lpwstr>2017-08-29T14:27:20.8568347-07:00</vt:lpwstr>
  </op:property>
  <op:property fmtid="{D5CDD505-2E9C-101B-9397-08002B2CF9AE}" pid="16" name="MSIP_Label_f42aa342-8706-4288-bd11-ebb85995028c_Name">
    <vt:lpwstr>General</vt:lpwstr>
  </op:property>
  <op:property fmtid="{D5CDD505-2E9C-101B-9397-08002B2CF9AE}" pid="17" name="MSIP_Label_f42aa342-8706-4288-bd11-ebb85995028c_Application">
    <vt:lpwstr>Microsoft Azure Information Protection</vt:lpwstr>
  </op:property>
  <op:property fmtid="{D5CDD505-2E9C-101B-9397-08002B2CF9AE}" pid="18" name="MSIP_Label_f42aa342-8706-4288-bd11-ebb85995028c_Extended_MSFT_Method">
    <vt:lpwstr>Automatic</vt:lpwstr>
  </op:property>
  <op:property fmtid="{D5CDD505-2E9C-101B-9397-08002B2CF9AE}" pid="19" name="Sensitivity">
    <vt:lpwstr>General</vt:lpwstr>
  </op:property>
  <op:property fmtid="{D5CDD505-2E9C-101B-9397-08002B2CF9AE}" pid="20" name="_MarkAsFinal">
    <vt:bool>true</vt:bool>
  </op:property>
</op:Properties>
</file>